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4" r:id="rId8"/>
    <p:sldId id="262" r:id="rId9"/>
    <p:sldId id="263" r:id="rId10"/>
    <p:sldId id="264" r:id="rId11"/>
    <p:sldId id="265" r:id="rId12"/>
    <p:sldId id="266" r:id="rId13"/>
    <p:sldId id="272" r:id="rId14"/>
    <p:sldId id="268" r:id="rId15"/>
    <p:sldId id="273" r:id="rId16"/>
    <p:sldId id="270" r:id="rId17"/>
    <p:sldId id="271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Faustina" panose="020B0604020202020204" charset="0"/>
      <p:regular r:id="rId25"/>
    </p:embeddedFont>
    <p:embeddedFont>
      <p:font typeface="Faustina Bold" panose="020B0604020202020204" charset="0"/>
      <p:regular r:id="rId26"/>
    </p:embeddedFont>
    <p:embeddedFont>
      <p:font typeface="Sigmar On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6E8D"/>
    <a:srgbClr val="0466DA"/>
    <a:srgbClr val="F79646"/>
    <a:srgbClr val="FF3636"/>
    <a:srgbClr val="CD2B80"/>
    <a:srgbClr val="058F0A"/>
    <a:srgbClr val="000000"/>
    <a:srgbClr val="F89D52"/>
    <a:srgbClr val="FFFFFF"/>
    <a:srgbClr val="2B3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6" autoAdjust="0"/>
    <p:restoredTop sz="94622" autoAdjust="0"/>
  </p:normalViewPr>
  <p:slideViewPr>
    <p:cSldViewPr>
      <p:cViewPr varScale="1">
        <p:scale>
          <a:sx n="72" d="100"/>
          <a:sy n="72" d="100"/>
        </p:scale>
        <p:origin x="91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14.12.2024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046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5.svg"/><Relationship Id="rId5" Type="http://schemas.openxmlformats.org/officeDocument/2006/relationships/image" Target="../media/image2.svg"/><Relationship Id="rId10" Type="http://schemas.openxmlformats.org/officeDocument/2006/relationships/image" Target="../media/image24.png"/><Relationship Id="rId4" Type="http://schemas.openxmlformats.org/officeDocument/2006/relationships/image" Target="../media/image1.png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13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0.svg"/><Relationship Id="rId7" Type="http://schemas.openxmlformats.org/officeDocument/2006/relationships/image" Target="../media/image6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sv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7.svg"/><Relationship Id="rId4" Type="http://schemas.openxmlformats.org/officeDocument/2006/relationships/image" Target="../media/image4.sv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9.png"/><Relationship Id="rId5" Type="http://schemas.openxmlformats.org/officeDocument/2006/relationships/image" Target="../media/image6.svg"/><Relationship Id="rId10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3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12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21.png"/><Relationship Id="rId5" Type="http://schemas.openxmlformats.org/officeDocument/2006/relationships/image" Target="../media/image6.svg"/><Relationship Id="rId10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345090" y="1766647"/>
            <a:ext cx="11822678" cy="405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CLASSIFICATION </a:t>
            </a:r>
          </a:p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AND </a:t>
            </a:r>
          </a:p>
          <a:p>
            <a:pPr algn="ctr">
              <a:lnSpc>
                <a:spcPts val="10800"/>
              </a:lnSpc>
            </a:pPr>
            <a:r>
              <a:rPr lang="en-US" sz="7200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REGRESSION TREE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-1248123" y="5637356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53948" y="10287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912638" y="5715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97589" y="859804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>
            <a:off x="15977927" y="8914850"/>
            <a:ext cx="1281373" cy="419650"/>
          </a:xfrm>
          <a:custGeom>
            <a:avLst/>
            <a:gdLst/>
            <a:ahLst/>
            <a:cxnLst/>
            <a:rect l="l" t="t" r="r" b="b"/>
            <a:pathLst>
              <a:path w="1281373" h="419650">
                <a:moveTo>
                  <a:pt x="0" y="0"/>
                </a:moveTo>
                <a:lnTo>
                  <a:pt x="1281373" y="0"/>
                </a:lnTo>
                <a:lnTo>
                  <a:pt x="1281373" y="419650"/>
                </a:lnTo>
                <a:lnTo>
                  <a:pt x="0" y="419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90" b="-890"/>
            </a:stretch>
          </a:blipFill>
        </p:spPr>
      </p:sp>
      <p:sp>
        <p:nvSpPr>
          <p:cNvPr id="8" name="Freeform 8"/>
          <p:cNvSpPr/>
          <p:nvPr/>
        </p:nvSpPr>
        <p:spPr>
          <a:xfrm rot="-10800000">
            <a:off x="1033002" y="876301"/>
            <a:ext cx="1281373" cy="419650"/>
          </a:xfrm>
          <a:custGeom>
            <a:avLst/>
            <a:gdLst/>
            <a:ahLst/>
            <a:cxnLst/>
            <a:rect l="l" t="t" r="r" b="b"/>
            <a:pathLst>
              <a:path w="1281373" h="419650">
                <a:moveTo>
                  <a:pt x="0" y="0"/>
                </a:moveTo>
                <a:lnTo>
                  <a:pt x="1281373" y="0"/>
                </a:lnTo>
                <a:lnTo>
                  <a:pt x="1281373" y="419650"/>
                </a:lnTo>
                <a:lnTo>
                  <a:pt x="0" y="419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90" b="-890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9" name="Freeform 9"/>
          <p:cNvSpPr/>
          <p:nvPr/>
        </p:nvSpPr>
        <p:spPr>
          <a:xfrm>
            <a:off x="5486400" y="9270492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4404" b="-2440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486400" y="1257300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4404" b="-24404"/>
            </a:stretch>
          </a:blipFill>
        </p:spPr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42C9CC-2830-4A3B-945E-01035791A489}"/>
              </a:ext>
            </a:extLst>
          </p:cNvPr>
          <p:cNvGrpSpPr/>
          <p:nvPr/>
        </p:nvGrpSpPr>
        <p:grpSpPr>
          <a:xfrm>
            <a:off x="3493370" y="6210930"/>
            <a:ext cx="11301259" cy="916314"/>
            <a:chOff x="3493370" y="7020625"/>
            <a:chExt cx="11301259" cy="916314"/>
          </a:xfrm>
        </p:grpSpPr>
        <p:sp>
          <p:nvSpPr>
            <p:cNvPr id="11" name="Freeform 11"/>
            <p:cNvSpPr/>
            <p:nvPr/>
          </p:nvSpPr>
          <p:spPr>
            <a:xfrm>
              <a:off x="3493370" y="7020625"/>
              <a:ext cx="11301259" cy="916314"/>
            </a:xfrm>
            <a:custGeom>
              <a:avLst/>
              <a:gdLst/>
              <a:ahLst/>
              <a:cxnLst/>
              <a:rect l="l" t="t" r="r" b="b"/>
              <a:pathLst>
                <a:path w="11301259" h="916314">
                  <a:moveTo>
                    <a:pt x="0" y="0"/>
                  </a:moveTo>
                  <a:lnTo>
                    <a:pt x="11301258" y="0"/>
                  </a:lnTo>
                  <a:lnTo>
                    <a:pt x="11301258" y="916314"/>
                  </a:lnTo>
                  <a:lnTo>
                    <a:pt x="0" y="9163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7917"/>
              </a:stretch>
            </a:blip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493370" y="7192258"/>
              <a:ext cx="11301259" cy="5524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320"/>
                </a:lnSpc>
              </a:pPr>
              <a:r>
                <a:rPr lang="en-US" sz="3600" b="1" spc="179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Khai thác dữ liệu và khai phá tri thức</a:t>
              </a:r>
            </a:p>
          </p:txBody>
        </p:sp>
      </p:grpSp>
      <p:sp>
        <p:nvSpPr>
          <p:cNvPr id="20" name="TextBox 8">
            <a:extLst>
              <a:ext uri="{FF2B5EF4-FFF2-40B4-BE49-F238E27FC236}">
                <a16:creationId xmlns:a16="http://schemas.microsoft.com/office/drawing/2014/main" id="{A76A6F7A-3D7E-495D-A4E7-BB4E1729094E}"/>
              </a:ext>
            </a:extLst>
          </p:cNvPr>
          <p:cNvSpPr txBox="1"/>
          <p:nvPr/>
        </p:nvSpPr>
        <p:spPr>
          <a:xfrm>
            <a:off x="9913788" y="7429500"/>
            <a:ext cx="4880841" cy="63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 algn="r">
              <a:lnSpc>
                <a:spcPts val="5759"/>
              </a:lnSpc>
            </a:pPr>
            <a:r>
              <a:rPr lang="vi-VN" sz="2800" b="1" cap="all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GVGD: TS. Hoàng Anh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2B474706-86D2-4B41-B494-CE69A09C2CDF}"/>
              </a:ext>
            </a:extLst>
          </p:cNvPr>
          <p:cNvSpPr txBox="1"/>
          <p:nvPr/>
        </p:nvSpPr>
        <p:spPr>
          <a:xfrm>
            <a:off x="3493370" y="7412821"/>
            <a:ext cx="4880841" cy="6320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44780" lvl="1">
              <a:lnSpc>
                <a:spcPts val="5759"/>
              </a:lnSpc>
            </a:pPr>
            <a:r>
              <a:rPr lang="vi-VN" sz="2800" b="1" cap="all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Nhóm: 05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ACEA41D-2C23-43F6-8983-B667BB1D013A}"/>
              </a:ext>
            </a:extLst>
          </p:cNvPr>
          <p:cNvGrpSpPr/>
          <p:nvPr/>
        </p:nvGrpSpPr>
        <p:grpSpPr>
          <a:xfrm>
            <a:off x="862166" y="995506"/>
            <a:ext cx="9882034" cy="745012"/>
            <a:chOff x="862166" y="995506"/>
            <a:chExt cx="98820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83753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 err="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Thuật</a:t>
              </a: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4400" b="1" spc="131" err="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toán</a:t>
              </a: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CART </a:t>
              </a:r>
              <a:r>
                <a:rPr lang="en-US" sz="4400" b="1" spc="131" err="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cho</a:t>
              </a: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4400" b="1" spc="131" err="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hồi</a:t>
              </a: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4400" b="1" spc="131" err="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quy</a:t>
              </a:r>
              <a:endParaRPr lang="en-US" sz="4400" b="1" spc="13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05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02644E5-500F-4DDB-9B8F-109ACD70D929}"/>
              </a:ext>
            </a:extLst>
          </p:cNvPr>
          <p:cNvSpPr txBox="1"/>
          <p:nvPr/>
        </p:nvSpPr>
        <p:spPr>
          <a:xfrm>
            <a:off x="969836" y="2097528"/>
            <a:ext cx="16403764" cy="582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Nguyên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lý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: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Chia nhỏ dữ liệu huấn luyện dựa trên tiêu chí giảm sai số dư (residual).</a:t>
            </a: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Mục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tiêu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: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Giảm thiểu sai số giữa giá trị thực và giá trị dự đoán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 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Gini Impurity:</a:t>
            </a:r>
            <a:r>
              <a:rPr lang="vi-VN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   </a:t>
            </a:r>
            <a:r>
              <a:rPr lang="vi-VN" sz="2400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+</a:t>
            </a:r>
            <a:r>
              <a:rPr lang="vi-VN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Đo lường mức giảm bình phương sai lệch giữa giá trị dự đoán và giá trị thực sau mỗi lần chia tách.</a:t>
            </a:r>
          </a:p>
          <a:p>
            <a:pPr marL="601980" lvl="2" algn="just">
              <a:lnSpc>
                <a:spcPts val="5759"/>
              </a:lnSpc>
            </a:pP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			+ Sai số dư càng nhỏ </a:t>
            </a:r>
            <a:r>
              <a:rPr lang="vi-VN" sz="2400"/>
              <a:t>→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Mô hình càng phù hợp với dữ liệu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 chí chia tách: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CART chọn cách chia giảm sai số dư nhiều nhất trong các tập con</a:t>
            </a: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Quy trình: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Lặp lại quá trình chia tách cho đến khi đạt tiêu chí dừng:</a:t>
            </a:r>
          </a:p>
          <a:p>
            <a:pPr marL="1402080" lvl="3" indent="-342900" algn="just">
              <a:lnSpc>
                <a:spcPts val="5759"/>
              </a:lnSpc>
              <a:buFont typeface="Courier New" panose="02070309020205020404" pitchFamily="49" charset="0"/>
              <a:buChar char="o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 sâu tối đa của cây.</a:t>
            </a:r>
          </a:p>
          <a:p>
            <a:pPr marL="1402080" lvl="3" indent="-342900" algn="just">
              <a:lnSpc>
                <a:spcPts val="5759"/>
              </a:lnSpc>
              <a:buFont typeface="Courier New" panose="02070309020205020404" pitchFamily="49" charset="0"/>
              <a:buChar char="o"/>
            </a:pP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Số lượng điểm dữ liệu trong một nút lá quá ít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8545912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AA8B00-5A19-4699-9DB8-C17F6B79676E}"/>
              </a:ext>
            </a:extLst>
          </p:cNvPr>
          <p:cNvGrpSpPr/>
          <p:nvPr/>
        </p:nvGrpSpPr>
        <p:grpSpPr>
          <a:xfrm>
            <a:off x="862166" y="995506"/>
            <a:ext cx="11939435" cy="745012"/>
            <a:chOff x="862166" y="995506"/>
            <a:chExt cx="11939435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1043274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Ứng dụng của phân loại và hồi quy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06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D562120-F521-4144-8804-AAEF2CF62B66}"/>
              </a:ext>
            </a:extLst>
          </p:cNvPr>
          <p:cNvGrpSpPr/>
          <p:nvPr/>
        </p:nvGrpSpPr>
        <p:grpSpPr>
          <a:xfrm>
            <a:off x="990600" y="2360233"/>
            <a:ext cx="15293174" cy="2707067"/>
            <a:chOff x="990600" y="2360233"/>
            <a:chExt cx="15293174" cy="2707067"/>
          </a:xfrm>
        </p:grpSpPr>
        <p:sp>
          <p:nvSpPr>
            <p:cNvPr id="8" name="TextBox 8"/>
            <p:cNvSpPr txBox="1"/>
            <p:nvPr/>
          </p:nvSpPr>
          <p:spPr>
            <a:xfrm>
              <a:off x="3445241" y="2360233"/>
              <a:ext cx="3925904" cy="82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83" err="1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Phân</a:t>
              </a:r>
              <a:r>
                <a:rPr lang="en-US" sz="2799" b="1" spc="83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2799" b="1" spc="83" err="1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loại</a:t>
              </a:r>
              <a:r>
                <a:rPr lang="en-US" sz="2799" b="1" spc="83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(Classification)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1895438" y="2360233"/>
              <a:ext cx="3925904" cy="828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83" err="1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Hồi</a:t>
              </a:r>
              <a:r>
                <a:rPr lang="en-US" sz="2799" b="1" spc="83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2799" b="1" spc="83" err="1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quy</a:t>
              </a:r>
              <a:r>
                <a:rPr lang="en-US" sz="2799" b="1" spc="83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</a:p>
            <a:p>
              <a:pPr algn="ctr">
                <a:lnSpc>
                  <a:spcPts val="3359"/>
                </a:lnSpc>
              </a:pPr>
              <a:r>
                <a:rPr lang="en-US" sz="2799" b="1" spc="83">
                  <a:solidFill>
                    <a:srgbClr val="C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(Regression)</a:t>
              </a: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4A45EAE-46A0-4238-A17A-C96288AB6D86}"/>
                </a:ext>
              </a:extLst>
            </p:cNvPr>
            <p:cNvCxnSpPr>
              <a:cxnSpLocks/>
              <a:stCxn id="8" idx="2"/>
              <a:endCxn id="62" idx="0"/>
            </p:cNvCxnSpPr>
            <p:nvPr/>
          </p:nvCxnSpPr>
          <p:spPr>
            <a:xfrm flipH="1">
              <a:off x="2819400" y="3188908"/>
              <a:ext cx="2588793" cy="997895"/>
            </a:xfrm>
            <a:prstGeom prst="straightConnector1">
              <a:avLst/>
            </a:prstGeom>
            <a:ln w="57150">
              <a:solidFill>
                <a:srgbClr val="FE69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5195DB3-F99E-46D2-B871-20F7F6ECDA8D}"/>
                </a:ext>
              </a:extLst>
            </p:cNvPr>
            <p:cNvSpPr/>
            <p:nvPr/>
          </p:nvSpPr>
          <p:spPr>
            <a:xfrm>
              <a:off x="990600" y="4186803"/>
              <a:ext cx="3657600" cy="880497"/>
            </a:xfrm>
            <a:prstGeom prst="rect">
              <a:avLst/>
            </a:prstGeom>
            <a:noFill/>
            <a:ln w="28575">
              <a:solidFill>
                <a:srgbClr val="FE69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vi-VN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“Yes/No”, “True/False”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0599359-26F9-4127-93D8-9FD52B05D777}"/>
                </a:ext>
              </a:extLst>
            </p:cNvPr>
            <p:cNvCxnSpPr>
              <a:cxnSpLocks/>
              <a:stCxn id="8" idx="2"/>
              <a:endCxn id="64" idx="0"/>
            </p:cNvCxnSpPr>
            <p:nvPr/>
          </p:nvCxnSpPr>
          <p:spPr>
            <a:xfrm>
              <a:off x="5408193" y="3188908"/>
              <a:ext cx="2526299" cy="997895"/>
            </a:xfrm>
            <a:prstGeom prst="straightConnector1">
              <a:avLst/>
            </a:prstGeom>
            <a:ln w="57150">
              <a:solidFill>
                <a:srgbClr val="FE69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084553F-C33F-4092-9087-F00AAE484AC8}"/>
                </a:ext>
              </a:extLst>
            </p:cNvPr>
            <p:cNvSpPr/>
            <p:nvPr/>
          </p:nvSpPr>
          <p:spPr>
            <a:xfrm>
              <a:off x="6105692" y="4186803"/>
              <a:ext cx="3657600" cy="880497"/>
            </a:xfrm>
            <a:prstGeom prst="rect">
              <a:avLst/>
            </a:prstGeom>
            <a:noFill/>
            <a:ln w="28575">
              <a:solidFill>
                <a:srgbClr val="FE69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Xác định nhóm dữ liệu.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A422A48-690B-4C8F-8BD0-DC83D0CF1A63}"/>
                </a:ext>
              </a:extLst>
            </p:cNvPr>
            <p:cNvCxnSpPr>
              <a:cxnSpLocks/>
              <a:stCxn id="9" idx="2"/>
              <a:endCxn id="66" idx="0"/>
            </p:cNvCxnSpPr>
            <p:nvPr/>
          </p:nvCxnSpPr>
          <p:spPr>
            <a:xfrm>
              <a:off x="13858390" y="3188908"/>
              <a:ext cx="1" cy="997895"/>
            </a:xfrm>
            <a:prstGeom prst="straightConnector1">
              <a:avLst/>
            </a:prstGeom>
            <a:ln w="57150">
              <a:solidFill>
                <a:srgbClr val="FE69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69CDB5-ABC7-45A7-B45F-B76F0333C670}"/>
                </a:ext>
              </a:extLst>
            </p:cNvPr>
            <p:cNvSpPr/>
            <p:nvPr/>
          </p:nvSpPr>
          <p:spPr>
            <a:xfrm>
              <a:off x="11433007" y="4186803"/>
              <a:ext cx="4850767" cy="880497"/>
            </a:xfrm>
            <a:prstGeom prst="rect">
              <a:avLst/>
            </a:prstGeom>
            <a:noFill/>
            <a:ln w="28575">
              <a:solidFill>
                <a:srgbClr val="FE696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800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Dự đoán một giá trị số liên tục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464F60A-AB6C-4F4B-9C6F-04FF80882363}"/>
              </a:ext>
            </a:extLst>
          </p:cNvPr>
          <p:cNvGrpSpPr/>
          <p:nvPr/>
        </p:nvGrpSpPr>
        <p:grpSpPr>
          <a:xfrm>
            <a:off x="990600" y="5275806"/>
            <a:ext cx="8772692" cy="1496825"/>
            <a:chOff x="990600" y="5275806"/>
            <a:chExt cx="8772692" cy="1496825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C0A480D-A788-4CFE-AC3E-B06E58A5C21D}"/>
                </a:ext>
              </a:extLst>
            </p:cNvPr>
            <p:cNvSpPr txBox="1"/>
            <p:nvPr/>
          </p:nvSpPr>
          <p:spPr>
            <a:xfrm>
              <a:off x="990600" y="5275806"/>
              <a:ext cx="8772692" cy="709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vi-VN" sz="2400" b="1" u="sng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Ví dụ:</a:t>
              </a:r>
              <a:r>
                <a:rPr lang="vi-V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  </a:t>
              </a:r>
              <a:r>
                <a:rPr lang="vi-VN" sz="2400">
                  <a:latin typeface="Faustina" panose="020B0604020202020204" charset="0"/>
                </a:rPr>
                <a:t>Phân loại email, phát hiện gian lận, . . .</a:t>
              </a:r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7C2A7FA-B0A7-4008-9099-91B7FAC6E07C}"/>
                </a:ext>
              </a:extLst>
            </p:cNvPr>
            <p:cNvGrpSpPr/>
            <p:nvPr/>
          </p:nvGrpSpPr>
          <p:grpSpPr>
            <a:xfrm>
              <a:off x="1644193" y="5899556"/>
              <a:ext cx="4646164" cy="873075"/>
              <a:chOff x="1644193" y="5899556"/>
              <a:chExt cx="4646164" cy="873075"/>
            </a:xfrm>
          </p:grpSpPr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AF9AD5CD-2320-4FF9-8E77-2CFB902E6684}"/>
                  </a:ext>
                </a:extLst>
              </p:cNvPr>
              <p:cNvCxnSpPr>
                <a:cxnSpLocks/>
                <a:endCxn id="70" idx="0"/>
              </p:cNvCxnSpPr>
              <p:nvPr/>
            </p:nvCxnSpPr>
            <p:spPr>
              <a:xfrm flipH="1">
                <a:off x="2117497" y="5899556"/>
                <a:ext cx="767408" cy="434222"/>
              </a:xfrm>
              <a:prstGeom prst="straightConnector1">
                <a:avLst/>
              </a:prstGeom>
              <a:ln>
                <a:solidFill>
                  <a:srgbClr val="FE69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838E82B-36FD-45CF-92EF-25E6DB858E50}"/>
                  </a:ext>
                </a:extLst>
              </p:cNvPr>
              <p:cNvSpPr txBox="1"/>
              <p:nvPr/>
            </p:nvSpPr>
            <p:spPr>
              <a:xfrm>
                <a:off x="1644193" y="6333778"/>
                <a:ext cx="94660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200">
                    <a:latin typeface="Faustina" panose="020B0604020202020204" charset="0"/>
                  </a:rPr>
                  <a:t>Spam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BDF0C5BE-9893-49DD-B240-A5883527C716}"/>
                  </a:ext>
                </a:extLst>
              </p:cNvPr>
              <p:cNvCxnSpPr>
                <a:cxnSpLocks/>
                <a:endCxn id="72" idx="0"/>
              </p:cNvCxnSpPr>
              <p:nvPr/>
            </p:nvCxnSpPr>
            <p:spPr>
              <a:xfrm>
                <a:off x="2872575" y="5907522"/>
                <a:ext cx="507854" cy="434222"/>
              </a:xfrm>
              <a:prstGeom prst="straightConnector1">
                <a:avLst/>
              </a:prstGeom>
              <a:ln>
                <a:solidFill>
                  <a:srgbClr val="FE69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D526623-AEB9-4744-AD05-53FC9368C278}"/>
                  </a:ext>
                </a:extLst>
              </p:cNvPr>
              <p:cNvSpPr txBox="1"/>
              <p:nvPr/>
            </p:nvSpPr>
            <p:spPr>
              <a:xfrm>
                <a:off x="2653853" y="6341744"/>
                <a:ext cx="145315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200">
                    <a:latin typeface="Faustina" panose="020B0604020202020204" charset="0"/>
                  </a:rPr>
                  <a:t>Not spam </a:t>
                </a:r>
              </a:p>
            </p:txBody>
          </p: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46F6D4F-C5E2-43BD-8671-7EE3146EC324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4577286" y="5907522"/>
                <a:ext cx="572136" cy="434222"/>
              </a:xfrm>
              <a:prstGeom prst="straightConnector1">
                <a:avLst/>
              </a:prstGeom>
              <a:ln>
                <a:solidFill>
                  <a:srgbClr val="FE69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0A6B651A-F879-4606-B092-1CD286A96D82}"/>
                  </a:ext>
                </a:extLst>
              </p:cNvPr>
              <p:cNvSpPr txBox="1"/>
              <p:nvPr/>
            </p:nvSpPr>
            <p:spPr>
              <a:xfrm>
                <a:off x="4174053" y="6341744"/>
                <a:ext cx="80646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200">
                    <a:latin typeface="Faustina" panose="020B0604020202020204" charset="0"/>
                  </a:rPr>
                  <a:t>Yes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AB73594B-283B-41C6-9235-EC5C2C06A7CB}"/>
                  </a:ext>
                </a:extLst>
              </p:cNvPr>
              <p:cNvCxnSpPr>
                <a:cxnSpLocks/>
                <a:endCxn id="76" idx="0"/>
              </p:cNvCxnSpPr>
              <p:nvPr/>
            </p:nvCxnSpPr>
            <p:spPr>
              <a:xfrm>
                <a:off x="5149422" y="5907522"/>
                <a:ext cx="517542" cy="434222"/>
              </a:xfrm>
              <a:prstGeom prst="straightConnector1">
                <a:avLst/>
              </a:prstGeom>
              <a:ln>
                <a:solidFill>
                  <a:srgbClr val="FE696E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E2F2644-0D17-4BDE-9FB5-BA60BD83E179}"/>
                  </a:ext>
                </a:extLst>
              </p:cNvPr>
              <p:cNvSpPr txBox="1"/>
              <p:nvPr/>
            </p:nvSpPr>
            <p:spPr>
              <a:xfrm>
                <a:off x="5043570" y="6341744"/>
                <a:ext cx="124678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vi-VN" sz="2200">
                    <a:latin typeface="Faustina" panose="020B0604020202020204" charset="0"/>
                  </a:rPr>
                  <a:t>No</a:t>
                </a:r>
              </a:p>
            </p:txBody>
          </p:sp>
        </p:grp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2ACA07C-823E-4762-A28F-013AAE5F4B3A}"/>
              </a:ext>
            </a:extLst>
          </p:cNvPr>
          <p:cNvGrpSpPr/>
          <p:nvPr/>
        </p:nvGrpSpPr>
        <p:grpSpPr>
          <a:xfrm>
            <a:off x="11433008" y="5304439"/>
            <a:ext cx="6016792" cy="1936268"/>
            <a:chOff x="11433008" y="5304439"/>
            <a:chExt cx="6016792" cy="193626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4A9459E-F3BA-4D11-B4CE-A89D7B85E791}"/>
                </a:ext>
              </a:extLst>
            </p:cNvPr>
            <p:cNvSpPr txBox="1"/>
            <p:nvPr/>
          </p:nvSpPr>
          <p:spPr>
            <a:xfrm>
              <a:off x="11433008" y="5304439"/>
              <a:ext cx="6016792" cy="709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vi-VN" sz="2400" b="1" u="sng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Ví dụ:</a:t>
              </a:r>
              <a:r>
                <a:rPr lang="vi-VN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Faustina" panose="020B0604020202020204" charset="0"/>
                </a:rPr>
                <a:t> Dự đoán giá nhà, dự báo doanh thu, . . . 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6AAA7167-B954-4E90-B797-A26974D4FCD6}"/>
                </a:ext>
              </a:extLst>
            </p:cNvPr>
            <p:cNvCxnSpPr>
              <a:cxnSpLocks/>
            </p:cNvCxnSpPr>
            <p:nvPr/>
          </p:nvCxnSpPr>
          <p:spPr>
            <a:xfrm>
              <a:off x="13373100" y="5996940"/>
              <a:ext cx="0" cy="365760"/>
            </a:xfrm>
            <a:prstGeom prst="straightConnector1">
              <a:avLst/>
            </a:prstGeom>
            <a:ln>
              <a:solidFill>
                <a:srgbClr val="FE69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071983-8C4D-4D4E-8D2F-FB8DFDD7112D}"/>
                </a:ext>
              </a:extLst>
            </p:cNvPr>
            <p:cNvSpPr txBox="1"/>
            <p:nvPr/>
          </p:nvSpPr>
          <p:spPr>
            <a:xfrm>
              <a:off x="11997645" y="6201320"/>
              <a:ext cx="2477995" cy="103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vi-VN" sz="2200">
                  <a:latin typeface="Faustina" panose="020B0604020202020204" charset="0"/>
                </a:rPr>
                <a:t>Dựa trên diện tích, vị trí, số phòng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0FEFAA1B-364D-4898-BB63-ACA13FBC147B}"/>
                </a:ext>
              </a:extLst>
            </p:cNvPr>
            <p:cNvCxnSpPr>
              <a:cxnSpLocks/>
            </p:cNvCxnSpPr>
            <p:nvPr/>
          </p:nvCxnSpPr>
          <p:spPr>
            <a:xfrm>
              <a:off x="15649947" y="5968018"/>
              <a:ext cx="0" cy="365760"/>
            </a:xfrm>
            <a:prstGeom prst="straightConnector1">
              <a:avLst/>
            </a:prstGeom>
            <a:ln>
              <a:solidFill>
                <a:srgbClr val="FE696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5565671-90CE-4C38-8D32-8FA6DBEFBAEA}"/>
                </a:ext>
              </a:extLst>
            </p:cNvPr>
            <p:cNvSpPr txBox="1"/>
            <p:nvPr/>
          </p:nvSpPr>
          <p:spPr>
            <a:xfrm>
              <a:off x="14542686" y="6201320"/>
              <a:ext cx="2477995" cy="1039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vi-VN" sz="2200">
                  <a:latin typeface="Faustina" panose="020B0604020202020204" charset="0"/>
                </a:rPr>
                <a:t>Dựa trên xu hướng thị trường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8545912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1EC4A72-DEB8-4194-BBF3-020A8859A100}"/>
              </a:ext>
            </a:extLst>
          </p:cNvPr>
          <p:cNvGrpSpPr/>
          <p:nvPr/>
        </p:nvGrpSpPr>
        <p:grpSpPr>
          <a:xfrm>
            <a:off x="862166" y="995506"/>
            <a:ext cx="8281834" cy="745012"/>
            <a:chOff x="862166" y="995506"/>
            <a:chExt cx="82818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67751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Ưu điểm và nhược điểm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07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0B5FFFD-F0BA-4122-92C4-0F2BF6B1AAAF}"/>
              </a:ext>
            </a:extLst>
          </p:cNvPr>
          <p:cNvGrpSpPr/>
          <p:nvPr/>
        </p:nvGrpSpPr>
        <p:grpSpPr>
          <a:xfrm>
            <a:off x="7482495" y="4618161"/>
            <a:ext cx="3352801" cy="803028"/>
            <a:chOff x="7848600" y="4741986"/>
            <a:chExt cx="3352801" cy="803028"/>
          </a:xfrm>
        </p:grpSpPr>
        <p:grpSp>
          <p:nvGrpSpPr>
            <p:cNvPr id="27" name="Group 10">
              <a:extLst>
                <a:ext uri="{FF2B5EF4-FFF2-40B4-BE49-F238E27FC236}">
                  <a16:creationId xmlns:a16="http://schemas.microsoft.com/office/drawing/2014/main" id="{4D37FA09-C15A-4826-AC51-3FBD11887516}"/>
                </a:ext>
              </a:extLst>
            </p:cNvPr>
            <p:cNvGrpSpPr/>
            <p:nvPr/>
          </p:nvGrpSpPr>
          <p:grpSpPr>
            <a:xfrm>
              <a:off x="7848601" y="4741986"/>
              <a:ext cx="3352800" cy="803028"/>
              <a:chOff x="0" y="0"/>
              <a:chExt cx="1597662" cy="211497"/>
            </a:xfrm>
          </p:grpSpPr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9566C851-C0D9-4C9E-B5C0-43CC6C626916}"/>
                  </a:ext>
                </a:extLst>
              </p:cNvPr>
              <p:cNvSpPr/>
              <p:nvPr/>
            </p:nvSpPr>
            <p:spPr>
              <a:xfrm>
                <a:off x="0" y="0"/>
                <a:ext cx="1597662" cy="211497"/>
              </a:xfrm>
              <a:custGeom>
                <a:avLst/>
                <a:gdLst/>
                <a:ahLst/>
                <a:cxnLst/>
                <a:rect l="l" t="t" r="r" b="b"/>
                <a:pathLst>
                  <a:path w="1597662" h="211497">
                    <a:moveTo>
                      <a:pt x="105749" y="0"/>
                    </a:moveTo>
                    <a:lnTo>
                      <a:pt x="1491913" y="0"/>
                    </a:lnTo>
                    <a:cubicBezTo>
                      <a:pt x="1550317" y="0"/>
                      <a:pt x="1597662" y="47345"/>
                      <a:pt x="1597662" y="105749"/>
                    </a:cubicBezTo>
                    <a:lnTo>
                      <a:pt x="1597662" y="105749"/>
                    </a:lnTo>
                    <a:cubicBezTo>
                      <a:pt x="1597662" y="133795"/>
                      <a:pt x="1586521" y="160692"/>
                      <a:pt x="1566689" y="180524"/>
                    </a:cubicBezTo>
                    <a:cubicBezTo>
                      <a:pt x="1546857" y="200356"/>
                      <a:pt x="1519960" y="211497"/>
                      <a:pt x="1491913" y="211497"/>
                    </a:cubicBezTo>
                    <a:lnTo>
                      <a:pt x="105749" y="211497"/>
                    </a:lnTo>
                    <a:cubicBezTo>
                      <a:pt x="47345" y="211497"/>
                      <a:pt x="0" y="164152"/>
                      <a:pt x="0" y="105749"/>
                    </a:cubicBezTo>
                    <a:lnTo>
                      <a:pt x="0" y="105749"/>
                    </a:lnTo>
                    <a:cubicBezTo>
                      <a:pt x="0" y="47345"/>
                      <a:pt x="47345" y="0"/>
                      <a:pt x="1057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8C954">
                      <a:alpha val="100000"/>
                    </a:srgbClr>
                  </a:gs>
                  <a:gs pos="50000">
                    <a:srgbClr val="FE696E">
                      <a:alpha val="100000"/>
                    </a:srgbClr>
                  </a:gs>
                  <a:gs pos="100000">
                    <a:srgbClr val="F878C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algn="ctr"/>
                <a:endParaRPr lang="vi-VN" sz="2400">
                  <a:solidFill>
                    <a:schemeClr val="bg1"/>
                  </a:solidFill>
                  <a:latin typeface="Faustina" panose="020B0604020202020204" charset="0"/>
                </a:endParaRPr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299756EB-882A-468C-9BDD-97F4D4E67C05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97662" cy="2495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7E73C8C-7342-4912-9E4A-E755310A2A20}"/>
                </a:ext>
              </a:extLst>
            </p:cNvPr>
            <p:cNvSpPr txBox="1"/>
            <p:nvPr/>
          </p:nvSpPr>
          <p:spPr>
            <a:xfrm>
              <a:off x="7848600" y="4851112"/>
              <a:ext cx="335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>
                  <a:solidFill>
                    <a:schemeClr val="bg1"/>
                  </a:solidFill>
                  <a:latin typeface="Faustina" panose="020B0604020202020204" charset="0"/>
                </a:rPr>
                <a:t>Ưu điểm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F177457-0A95-454A-8AA7-D8EC5B4E63A4}"/>
              </a:ext>
            </a:extLst>
          </p:cNvPr>
          <p:cNvGrpSpPr/>
          <p:nvPr/>
        </p:nvGrpSpPr>
        <p:grpSpPr>
          <a:xfrm>
            <a:off x="877062" y="3107350"/>
            <a:ext cx="7291234" cy="1510811"/>
            <a:chOff x="877062" y="3107350"/>
            <a:chExt cx="7291234" cy="1510811"/>
          </a:xfrm>
        </p:grpSpPr>
        <p:sp>
          <p:nvSpPr>
            <p:cNvPr id="9" name="TextBox 9"/>
            <p:cNvSpPr txBox="1"/>
            <p:nvPr/>
          </p:nvSpPr>
          <p:spPr>
            <a:xfrm>
              <a:off x="893293" y="3107350"/>
              <a:ext cx="6585572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Dễ</a:t>
              </a: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hiểu</a:t>
              </a: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và</a:t>
              </a: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dễ</a:t>
              </a: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triển</a:t>
              </a: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799" spc="83" err="1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khai</a:t>
              </a:r>
              <a:endParaRPr lang="en-US" sz="2799" spc="83">
                <a:solidFill>
                  <a:srgbClr val="262626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BB587C9-FB10-4C1C-B77D-C8274818DA97}"/>
                </a:ext>
              </a:extLst>
            </p:cNvPr>
            <p:cNvGrpSpPr/>
            <p:nvPr/>
          </p:nvGrpSpPr>
          <p:grpSpPr>
            <a:xfrm>
              <a:off x="877062" y="3571875"/>
              <a:ext cx="7291234" cy="1046286"/>
              <a:chOff x="862166" y="3695700"/>
              <a:chExt cx="7291234" cy="1046286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F85529B-0230-4C43-9736-778A0AC9640D}"/>
                  </a:ext>
                </a:extLst>
              </p:cNvPr>
              <p:cNvCxnSpPr/>
              <p:nvPr/>
            </p:nvCxnSpPr>
            <p:spPr>
              <a:xfrm flipH="1" flipV="1">
                <a:off x="7467599" y="3695700"/>
                <a:ext cx="685801" cy="1046286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84E0DC4-CCCF-4246-9147-930FD2F50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166" y="3695700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8AC4080-DF16-4CE8-ADCD-A4561582CF9B}"/>
              </a:ext>
            </a:extLst>
          </p:cNvPr>
          <p:cNvGrpSpPr/>
          <p:nvPr/>
        </p:nvGrpSpPr>
        <p:grpSpPr>
          <a:xfrm>
            <a:off x="880643" y="4578036"/>
            <a:ext cx="6618083" cy="461595"/>
            <a:chOff x="880643" y="4578036"/>
            <a:chExt cx="6618083" cy="461595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9F6E98B-6D24-4C5C-857A-ED278346A15D}"/>
                </a:ext>
              </a:extLst>
            </p:cNvPr>
            <p:cNvCxnSpPr>
              <a:cxnSpLocks/>
            </p:cNvCxnSpPr>
            <p:nvPr/>
          </p:nvCxnSpPr>
          <p:spPr>
            <a:xfrm>
              <a:off x="893293" y="5039631"/>
              <a:ext cx="6605433" cy="0"/>
            </a:xfrm>
            <a:prstGeom prst="line">
              <a:avLst/>
            </a:prstGeom>
            <a:ln w="38100">
              <a:solidFill>
                <a:srgbClr val="FE6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F72AC136-A543-4FBD-8201-F2EF3ECE5B82}"/>
                </a:ext>
              </a:extLst>
            </p:cNvPr>
            <p:cNvSpPr txBox="1"/>
            <p:nvPr/>
          </p:nvSpPr>
          <p:spPr>
            <a:xfrm>
              <a:off x="880643" y="4578036"/>
              <a:ext cx="6585572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vi-VN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Xử lý được cả phân loại và hồi quy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701E456-D66B-4037-9FA5-406AD35AA479}"/>
              </a:ext>
            </a:extLst>
          </p:cNvPr>
          <p:cNvGrpSpPr/>
          <p:nvPr/>
        </p:nvGrpSpPr>
        <p:grpSpPr>
          <a:xfrm>
            <a:off x="877059" y="5421188"/>
            <a:ext cx="7291234" cy="1132318"/>
            <a:chOff x="877059" y="5421188"/>
            <a:chExt cx="7291234" cy="113231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766379-E2AB-40D5-8CAB-AD3483D31475}"/>
                </a:ext>
              </a:extLst>
            </p:cNvPr>
            <p:cNvGrpSpPr/>
            <p:nvPr/>
          </p:nvGrpSpPr>
          <p:grpSpPr>
            <a:xfrm flipV="1">
              <a:off x="877059" y="5421188"/>
              <a:ext cx="7291234" cy="1132318"/>
              <a:chOff x="862166" y="3695700"/>
              <a:chExt cx="7291234" cy="104628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EB56CF7-7788-41EB-B509-CD830802D49B}"/>
                  </a:ext>
                </a:extLst>
              </p:cNvPr>
              <p:cNvCxnSpPr/>
              <p:nvPr/>
            </p:nvCxnSpPr>
            <p:spPr>
              <a:xfrm flipH="1" flipV="1">
                <a:off x="7467599" y="3695700"/>
                <a:ext cx="685801" cy="1046286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CFA9BD8-441A-4281-9651-116AB0FF59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166" y="3695700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96A7D465-A710-49E7-B681-A54A1A286911}"/>
                </a:ext>
              </a:extLst>
            </p:cNvPr>
            <p:cNvSpPr txBox="1"/>
            <p:nvPr/>
          </p:nvSpPr>
          <p:spPr>
            <a:xfrm>
              <a:off x="886990" y="6086865"/>
              <a:ext cx="6585572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Không yêu cầu chuẩn hóa dữ liệu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9C1E775-7F05-4831-AB2F-67F6437FBEB1}"/>
              </a:ext>
            </a:extLst>
          </p:cNvPr>
          <p:cNvGrpSpPr/>
          <p:nvPr/>
        </p:nvGrpSpPr>
        <p:grpSpPr>
          <a:xfrm>
            <a:off x="10149498" y="3086100"/>
            <a:ext cx="7291234" cy="1547107"/>
            <a:chOff x="10149498" y="3086100"/>
            <a:chExt cx="7291234" cy="1547107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9E08C09-0F3E-493D-AF10-328402635F72}"/>
                </a:ext>
              </a:extLst>
            </p:cNvPr>
            <p:cNvGrpSpPr/>
            <p:nvPr/>
          </p:nvGrpSpPr>
          <p:grpSpPr>
            <a:xfrm flipH="1">
              <a:off x="10149498" y="3528858"/>
              <a:ext cx="7291234" cy="1104349"/>
              <a:chOff x="862166" y="3695700"/>
              <a:chExt cx="7291234" cy="104628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312DA3A-6A37-4BD5-B6DD-2F7F04976005}"/>
                  </a:ext>
                </a:extLst>
              </p:cNvPr>
              <p:cNvCxnSpPr/>
              <p:nvPr/>
            </p:nvCxnSpPr>
            <p:spPr>
              <a:xfrm flipH="1" flipV="1">
                <a:off x="7467599" y="3695700"/>
                <a:ext cx="685801" cy="1046286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C976BBC-741C-4AC9-A9D4-4F9AE917F2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166" y="3695700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73CF61B6-4E97-4F52-BC18-3F15C1B8A133}"/>
                </a:ext>
              </a:extLst>
            </p:cNvPr>
            <p:cNvSpPr txBox="1"/>
            <p:nvPr/>
          </p:nvSpPr>
          <p:spPr>
            <a:xfrm>
              <a:off x="10608335" y="3086100"/>
              <a:ext cx="6812533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vi-VN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Xử lý được dữ liệu thiếu và nhiễu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EE451E2-B040-46C7-82F0-F09577D26A53}"/>
              </a:ext>
            </a:extLst>
          </p:cNvPr>
          <p:cNvGrpSpPr/>
          <p:nvPr/>
        </p:nvGrpSpPr>
        <p:grpSpPr>
          <a:xfrm>
            <a:off x="10813796" y="4562205"/>
            <a:ext cx="6626935" cy="464992"/>
            <a:chOff x="10813796" y="4562205"/>
            <a:chExt cx="6626935" cy="46499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5E9A216-DE60-4C99-9DCC-8095228E1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35298" y="5027197"/>
              <a:ext cx="6605433" cy="0"/>
            </a:xfrm>
            <a:prstGeom prst="line">
              <a:avLst/>
            </a:prstGeom>
            <a:ln w="38100">
              <a:solidFill>
                <a:srgbClr val="FE6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9">
              <a:extLst>
                <a:ext uri="{FF2B5EF4-FFF2-40B4-BE49-F238E27FC236}">
                  <a16:creationId xmlns:a16="http://schemas.microsoft.com/office/drawing/2014/main" id="{92A4FE28-517F-4374-AE0A-8A8009C88EC0}"/>
                </a:ext>
              </a:extLst>
            </p:cNvPr>
            <p:cNvSpPr txBox="1"/>
            <p:nvPr/>
          </p:nvSpPr>
          <p:spPr>
            <a:xfrm>
              <a:off x="10813796" y="4562205"/>
              <a:ext cx="6605433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vi-VN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Tính chất phi tuyến tính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CB7D01E-3418-4C50-9060-5DA272EC97F7}"/>
              </a:ext>
            </a:extLst>
          </p:cNvPr>
          <p:cNvGrpSpPr/>
          <p:nvPr/>
        </p:nvGrpSpPr>
        <p:grpSpPr>
          <a:xfrm>
            <a:off x="10158566" y="5421188"/>
            <a:ext cx="7291234" cy="1132318"/>
            <a:chOff x="10158566" y="5421188"/>
            <a:chExt cx="7291234" cy="113231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7963577-0664-491D-9232-4F27E3D5BBC0}"/>
                </a:ext>
              </a:extLst>
            </p:cNvPr>
            <p:cNvGrpSpPr/>
            <p:nvPr/>
          </p:nvGrpSpPr>
          <p:grpSpPr>
            <a:xfrm flipH="1" flipV="1">
              <a:off x="10158566" y="5421188"/>
              <a:ext cx="7291234" cy="1132318"/>
              <a:chOff x="862166" y="3695700"/>
              <a:chExt cx="7291234" cy="1046286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0F7388D-1696-4756-B581-D95E2D9B781A}"/>
                  </a:ext>
                </a:extLst>
              </p:cNvPr>
              <p:cNvCxnSpPr/>
              <p:nvPr/>
            </p:nvCxnSpPr>
            <p:spPr>
              <a:xfrm flipH="1" flipV="1">
                <a:off x="7467599" y="3695700"/>
                <a:ext cx="685801" cy="1046286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EED02600-8EF0-4A57-8E06-AA266A44C6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2166" y="3695700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TextBox 9">
              <a:extLst>
                <a:ext uri="{FF2B5EF4-FFF2-40B4-BE49-F238E27FC236}">
                  <a16:creationId xmlns:a16="http://schemas.microsoft.com/office/drawing/2014/main" id="{FE0B5826-8699-4D53-80EE-9B846B911FC2}"/>
                </a:ext>
              </a:extLst>
            </p:cNvPr>
            <p:cNvSpPr txBox="1"/>
            <p:nvPr/>
          </p:nvSpPr>
          <p:spPr>
            <a:xfrm>
              <a:off x="10844367" y="6086475"/>
              <a:ext cx="6545762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vi-VN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Tự động chọn đặc trưng quan trọng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8545912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234EE5-0F37-4438-AB57-AC7C7399E1EB}"/>
              </a:ext>
            </a:extLst>
          </p:cNvPr>
          <p:cNvGrpSpPr/>
          <p:nvPr/>
        </p:nvGrpSpPr>
        <p:grpSpPr>
          <a:xfrm>
            <a:off x="862166" y="995506"/>
            <a:ext cx="8281834" cy="745012"/>
            <a:chOff x="862166" y="995506"/>
            <a:chExt cx="82818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67751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Ưu điểm và nhược điểm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07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97F69C-E676-458C-B0C8-3A6B6BE86A55}"/>
              </a:ext>
            </a:extLst>
          </p:cNvPr>
          <p:cNvGrpSpPr/>
          <p:nvPr/>
        </p:nvGrpSpPr>
        <p:grpSpPr>
          <a:xfrm>
            <a:off x="7467599" y="2826652"/>
            <a:ext cx="3352801" cy="803028"/>
            <a:chOff x="7848600" y="4741986"/>
            <a:chExt cx="3352801" cy="803028"/>
          </a:xfrm>
        </p:grpSpPr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A728C299-BCA3-4339-B202-E5573E1A8D7E}"/>
                </a:ext>
              </a:extLst>
            </p:cNvPr>
            <p:cNvGrpSpPr/>
            <p:nvPr/>
          </p:nvGrpSpPr>
          <p:grpSpPr>
            <a:xfrm>
              <a:off x="7848601" y="4741986"/>
              <a:ext cx="3352800" cy="803028"/>
              <a:chOff x="0" y="0"/>
              <a:chExt cx="1597662" cy="211497"/>
            </a:xfrm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553D0012-22F8-42E4-80AA-4007E909322D}"/>
                  </a:ext>
                </a:extLst>
              </p:cNvPr>
              <p:cNvSpPr/>
              <p:nvPr/>
            </p:nvSpPr>
            <p:spPr>
              <a:xfrm>
                <a:off x="0" y="0"/>
                <a:ext cx="1597662" cy="211497"/>
              </a:xfrm>
              <a:custGeom>
                <a:avLst/>
                <a:gdLst/>
                <a:ahLst/>
                <a:cxnLst/>
                <a:rect l="l" t="t" r="r" b="b"/>
                <a:pathLst>
                  <a:path w="1597662" h="211497">
                    <a:moveTo>
                      <a:pt x="105749" y="0"/>
                    </a:moveTo>
                    <a:lnTo>
                      <a:pt x="1491913" y="0"/>
                    </a:lnTo>
                    <a:cubicBezTo>
                      <a:pt x="1550317" y="0"/>
                      <a:pt x="1597662" y="47345"/>
                      <a:pt x="1597662" y="105749"/>
                    </a:cubicBezTo>
                    <a:lnTo>
                      <a:pt x="1597662" y="105749"/>
                    </a:lnTo>
                    <a:cubicBezTo>
                      <a:pt x="1597662" y="133795"/>
                      <a:pt x="1586521" y="160692"/>
                      <a:pt x="1566689" y="180524"/>
                    </a:cubicBezTo>
                    <a:cubicBezTo>
                      <a:pt x="1546857" y="200356"/>
                      <a:pt x="1519960" y="211497"/>
                      <a:pt x="1491913" y="211497"/>
                    </a:cubicBezTo>
                    <a:lnTo>
                      <a:pt x="105749" y="211497"/>
                    </a:lnTo>
                    <a:cubicBezTo>
                      <a:pt x="47345" y="211497"/>
                      <a:pt x="0" y="164152"/>
                      <a:pt x="0" y="105749"/>
                    </a:cubicBezTo>
                    <a:lnTo>
                      <a:pt x="0" y="105749"/>
                    </a:lnTo>
                    <a:cubicBezTo>
                      <a:pt x="0" y="47345"/>
                      <a:pt x="47345" y="0"/>
                      <a:pt x="105749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8C954">
                      <a:alpha val="100000"/>
                    </a:srgbClr>
                  </a:gs>
                  <a:gs pos="50000">
                    <a:srgbClr val="FE696E">
                      <a:alpha val="100000"/>
                    </a:srgbClr>
                  </a:gs>
                  <a:gs pos="100000">
                    <a:srgbClr val="F878CD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pPr algn="ctr"/>
                <a:endParaRPr lang="vi-VN" sz="2400" dirty="0">
                  <a:solidFill>
                    <a:schemeClr val="bg1"/>
                  </a:solidFill>
                  <a:latin typeface="Faustina" panose="020B0604020202020204" charset="0"/>
                </a:endParaRPr>
              </a:p>
            </p:txBody>
          </p:sp>
          <p:sp>
            <p:nvSpPr>
              <p:cNvPr id="47" name="TextBox 12">
                <a:extLst>
                  <a:ext uri="{FF2B5EF4-FFF2-40B4-BE49-F238E27FC236}">
                    <a16:creationId xmlns:a16="http://schemas.microsoft.com/office/drawing/2014/main" id="{35A2E0A8-F22A-4120-9395-6D8067F48A5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597662" cy="2495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B79EA14-D55E-4135-B9EC-EAFC141FF1E1}"/>
                </a:ext>
              </a:extLst>
            </p:cNvPr>
            <p:cNvSpPr txBox="1"/>
            <p:nvPr/>
          </p:nvSpPr>
          <p:spPr>
            <a:xfrm>
              <a:off x="7848600" y="4851112"/>
              <a:ext cx="335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3200" dirty="0">
                  <a:solidFill>
                    <a:schemeClr val="bg1"/>
                  </a:solidFill>
                  <a:latin typeface="Faustina" panose="020B0604020202020204" charset="0"/>
                </a:rPr>
                <a:t>Nhược điểm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3301795-410E-42C0-A829-04FCA8EF4F33}"/>
              </a:ext>
            </a:extLst>
          </p:cNvPr>
          <p:cNvGrpSpPr/>
          <p:nvPr/>
        </p:nvGrpSpPr>
        <p:grpSpPr>
          <a:xfrm>
            <a:off x="9105819" y="5822398"/>
            <a:ext cx="8309799" cy="652513"/>
            <a:chOff x="9106877" y="5829300"/>
            <a:chExt cx="8309799" cy="652513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DE288A-AD6D-4C5F-B5AE-3056E4EB42B7}"/>
                </a:ext>
              </a:extLst>
            </p:cNvPr>
            <p:cNvGrpSpPr/>
            <p:nvPr/>
          </p:nvGrpSpPr>
          <p:grpSpPr>
            <a:xfrm flipH="1">
              <a:off x="9106877" y="5922893"/>
              <a:ext cx="8309799" cy="558920"/>
              <a:chOff x="878397" y="4604536"/>
              <a:chExt cx="6605433" cy="558920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A347DD5C-5372-463C-94AE-52A9F64D6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8397" y="5163456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5E4CA8-6284-44F5-9EED-88244FB3AD27}"/>
                  </a:ext>
                </a:extLst>
              </p:cNvPr>
              <p:cNvSpPr txBox="1"/>
              <p:nvPr/>
            </p:nvSpPr>
            <p:spPr>
              <a:xfrm>
                <a:off x="878399" y="4604536"/>
                <a:ext cx="6605430" cy="49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799" spc="83">
                    <a:solidFill>
                      <a:srgbClr val="262626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Không phù hợp cho dữ liệu có quá nhiều nhãn</a:t>
                </a:r>
              </a:p>
            </p:txBody>
          </p:sp>
        </p:grp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CD24494-2120-41AE-B3D7-F2B973E88259}"/>
                </a:ext>
              </a:extLst>
            </p:cNvPr>
            <p:cNvCxnSpPr>
              <a:cxnSpLocks/>
            </p:cNvCxnSpPr>
            <p:nvPr/>
          </p:nvCxnSpPr>
          <p:spPr>
            <a:xfrm>
              <a:off x="9143999" y="5829300"/>
              <a:ext cx="0" cy="640080"/>
            </a:xfrm>
            <a:prstGeom prst="line">
              <a:avLst/>
            </a:prstGeom>
            <a:ln w="76200">
              <a:solidFill>
                <a:srgbClr val="FE6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4E57D54-B6D0-439C-935F-2D870A6AA3DA}"/>
              </a:ext>
            </a:extLst>
          </p:cNvPr>
          <p:cNvGrpSpPr/>
          <p:nvPr/>
        </p:nvGrpSpPr>
        <p:grpSpPr>
          <a:xfrm>
            <a:off x="9104487" y="7114991"/>
            <a:ext cx="8314357" cy="641017"/>
            <a:chOff x="9105545" y="7121893"/>
            <a:chExt cx="8314357" cy="64101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24FBFB1-6396-48D3-A713-AAD74B5A5A76}"/>
                </a:ext>
              </a:extLst>
            </p:cNvPr>
            <p:cNvGrpSpPr/>
            <p:nvPr/>
          </p:nvGrpSpPr>
          <p:grpSpPr>
            <a:xfrm flipH="1">
              <a:off x="9105545" y="7244357"/>
              <a:ext cx="8314357" cy="518553"/>
              <a:chOff x="854910" y="6084123"/>
              <a:chExt cx="6612689" cy="518553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CE93F6B7-6E01-4915-91A6-79CA6DDF6D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2166" y="6602676"/>
                <a:ext cx="6605433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E020B04-7938-4FB9-B4FC-F5B538C529F4}"/>
                  </a:ext>
                </a:extLst>
              </p:cNvPr>
              <p:cNvSpPr txBox="1"/>
              <p:nvPr/>
            </p:nvSpPr>
            <p:spPr>
              <a:xfrm>
                <a:off x="854910" y="6084123"/>
                <a:ext cx="6609060" cy="493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ts val="3359"/>
                  </a:lnSpc>
                </a:pPr>
                <a:r>
                  <a:rPr lang="en-US" sz="2799" spc="83">
                    <a:solidFill>
                      <a:srgbClr val="262626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Phân chia kém khi có dữ liệu không cân bằng</a:t>
                </a:r>
              </a:p>
            </p:txBody>
          </p:sp>
        </p:grp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37E2133-4BFC-4A42-AC30-20DCED41801D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0" y="7121893"/>
              <a:ext cx="0" cy="640080"/>
            </a:xfrm>
            <a:prstGeom prst="line">
              <a:avLst/>
            </a:prstGeom>
            <a:ln w="76200">
              <a:solidFill>
                <a:srgbClr val="FE696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1C2AEF1-E3C8-4D81-BF58-4EC49CDB5A44}"/>
              </a:ext>
            </a:extLst>
          </p:cNvPr>
          <p:cNvGrpSpPr/>
          <p:nvPr/>
        </p:nvGrpSpPr>
        <p:grpSpPr>
          <a:xfrm>
            <a:off x="914400" y="3629680"/>
            <a:ext cx="8229600" cy="914400"/>
            <a:chOff x="914400" y="3629680"/>
            <a:chExt cx="8229600" cy="914400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CB391451-CAE7-41CC-A47E-AF23B9FB8A36}"/>
                </a:ext>
              </a:extLst>
            </p:cNvPr>
            <p:cNvGrpSpPr/>
            <p:nvPr/>
          </p:nvGrpSpPr>
          <p:grpSpPr>
            <a:xfrm>
              <a:off x="914400" y="3629680"/>
              <a:ext cx="8229600" cy="914400"/>
              <a:chOff x="914400" y="3629680"/>
              <a:chExt cx="8229600" cy="914400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C540762-F8B4-4E97-A0AB-A10A9EA75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3999" y="3629680"/>
                <a:ext cx="0" cy="914400"/>
              </a:xfrm>
              <a:prstGeom prst="line">
                <a:avLst/>
              </a:prstGeom>
              <a:ln w="762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CB853BF-41DA-47A3-AA14-5BA65A82E2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" y="4544080"/>
                <a:ext cx="8229600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660EB166-00C4-4902-B6FF-9F604FCB54F8}"/>
                </a:ext>
              </a:extLst>
            </p:cNvPr>
            <p:cNvSpPr txBox="1"/>
            <p:nvPr/>
          </p:nvSpPr>
          <p:spPr>
            <a:xfrm>
              <a:off x="924338" y="4079555"/>
              <a:ext cx="8180147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Dễ bị Overfitting (quá khớp)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85D19B4-A9CF-45C7-B830-24EE3770F8F1}"/>
              </a:ext>
            </a:extLst>
          </p:cNvPr>
          <p:cNvGrpSpPr/>
          <p:nvPr/>
        </p:nvGrpSpPr>
        <p:grpSpPr>
          <a:xfrm>
            <a:off x="861105" y="5183167"/>
            <a:ext cx="8294565" cy="640080"/>
            <a:chOff x="861105" y="5183167"/>
            <a:chExt cx="8294565" cy="64008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0488A1A-D43E-4532-97CF-9958AC7FB1DF}"/>
                </a:ext>
              </a:extLst>
            </p:cNvPr>
            <p:cNvGrpSpPr/>
            <p:nvPr/>
          </p:nvGrpSpPr>
          <p:grpSpPr>
            <a:xfrm>
              <a:off x="865719" y="5183167"/>
              <a:ext cx="8289951" cy="640080"/>
              <a:chOff x="865719" y="5143500"/>
              <a:chExt cx="8289951" cy="640080"/>
            </a:xfrm>
          </p:grpSpPr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4FA100E6-78BC-4369-B3C4-BE070A033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5719" y="5766863"/>
                <a:ext cx="8289951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207C4135-132A-4D4C-849F-F73966208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3999" y="5143500"/>
                <a:ext cx="0" cy="640080"/>
              </a:xfrm>
              <a:prstGeom prst="line">
                <a:avLst/>
              </a:prstGeom>
              <a:ln w="762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">
              <a:extLst>
                <a:ext uri="{FF2B5EF4-FFF2-40B4-BE49-F238E27FC236}">
                  <a16:creationId xmlns:a16="http://schemas.microsoft.com/office/drawing/2014/main" id="{9FE69CAA-9DD4-4402-A730-3C336454CCDD}"/>
                </a:ext>
              </a:extLst>
            </p:cNvPr>
            <p:cNvSpPr txBox="1"/>
            <p:nvPr/>
          </p:nvSpPr>
          <p:spPr>
            <a:xfrm>
              <a:off x="861105" y="5342004"/>
              <a:ext cx="8180147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Kém hiệu quả với dữ liệu lớn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8B1ACB-A88D-4D25-8609-88458BBC02FD}"/>
              </a:ext>
            </a:extLst>
          </p:cNvPr>
          <p:cNvGrpSpPr/>
          <p:nvPr/>
        </p:nvGrpSpPr>
        <p:grpSpPr>
          <a:xfrm>
            <a:off x="865661" y="6474911"/>
            <a:ext cx="8293508" cy="640080"/>
            <a:chOff x="865661" y="6474911"/>
            <a:chExt cx="8293508" cy="640080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538181E-89E5-4408-A177-C6BF8542BD73}"/>
                </a:ext>
              </a:extLst>
            </p:cNvPr>
            <p:cNvGrpSpPr/>
            <p:nvPr/>
          </p:nvGrpSpPr>
          <p:grpSpPr>
            <a:xfrm>
              <a:off x="865661" y="6474911"/>
              <a:ext cx="8293508" cy="640080"/>
              <a:chOff x="866719" y="6481813"/>
              <a:chExt cx="8293508" cy="640080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4403D16-FA43-4488-8F09-1F76C5941E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6719" y="7104203"/>
                <a:ext cx="8293508" cy="0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819A073-2A15-4D98-9090-12D637FF64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0" y="6481813"/>
                <a:ext cx="0" cy="640080"/>
              </a:xfrm>
              <a:prstGeom prst="line">
                <a:avLst/>
              </a:prstGeom>
              <a:ln w="762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">
              <a:extLst>
                <a:ext uri="{FF2B5EF4-FFF2-40B4-BE49-F238E27FC236}">
                  <a16:creationId xmlns:a16="http://schemas.microsoft.com/office/drawing/2014/main" id="{DD43C96F-444C-4128-9A0C-BD1FE851F38C}"/>
                </a:ext>
              </a:extLst>
            </p:cNvPr>
            <p:cNvSpPr txBox="1"/>
            <p:nvPr/>
          </p:nvSpPr>
          <p:spPr>
            <a:xfrm>
              <a:off x="870267" y="6632774"/>
              <a:ext cx="8180147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vi-VN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Hiệu suất thấp hơn so với các mô hình ensemble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71C5E9-EBFB-4879-A41D-4C4D97489775}"/>
              </a:ext>
            </a:extLst>
          </p:cNvPr>
          <p:cNvGrpSpPr/>
          <p:nvPr/>
        </p:nvGrpSpPr>
        <p:grpSpPr>
          <a:xfrm>
            <a:off x="9139998" y="4544080"/>
            <a:ext cx="8309803" cy="640080"/>
            <a:chOff x="9139998" y="4544080"/>
            <a:chExt cx="8309803" cy="64008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D85DD1C-39CA-48FF-8BF3-2FD5C312D779}"/>
                </a:ext>
              </a:extLst>
            </p:cNvPr>
            <p:cNvGrpSpPr/>
            <p:nvPr/>
          </p:nvGrpSpPr>
          <p:grpSpPr>
            <a:xfrm>
              <a:off x="9139998" y="4544080"/>
              <a:ext cx="8309802" cy="640080"/>
              <a:chOff x="9139998" y="4544080"/>
              <a:chExt cx="8309802" cy="640080"/>
            </a:xfrm>
          </p:grpSpPr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BDA77EE-2910-49C0-AEE0-9B286DC3B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0" y="4544080"/>
                <a:ext cx="0" cy="640080"/>
              </a:xfrm>
              <a:prstGeom prst="line">
                <a:avLst/>
              </a:prstGeom>
              <a:ln w="762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115A600-B8D1-4900-9D70-F3C244C17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139998" y="5151884"/>
                <a:ext cx="8309802" cy="9798"/>
              </a:xfrm>
              <a:prstGeom prst="line">
                <a:avLst/>
              </a:prstGeom>
              <a:ln w="38100">
                <a:solidFill>
                  <a:srgbClr val="FE696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4" name="TextBox 15">
              <a:extLst>
                <a:ext uri="{FF2B5EF4-FFF2-40B4-BE49-F238E27FC236}">
                  <a16:creationId xmlns:a16="http://schemas.microsoft.com/office/drawing/2014/main" id="{77DC61C2-C6B7-4475-AFF1-8FD8230E4E08}"/>
                </a:ext>
              </a:extLst>
            </p:cNvPr>
            <p:cNvSpPr txBox="1"/>
            <p:nvPr/>
          </p:nvSpPr>
          <p:spPr>
            <a:xfrm>
              <a:off x="9155671" y="4687579"/>
              <a:ext cx="8294130" cy="40957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799" spc="83">
                  <a:solidFill>
                    <a:srgbClr val="262626"/>
                  </a:solidFill>
                  <a:latin typeface="Faustina"/>
                  <a:ea typeface="Faustina"/>
                  <a:cs typeface="Faustina"/>
                  <a:sym typeface="Faustina"/>
                </a:rPr>
                <a:t>Nhạy cảm với thay đổi nhỏ trong dữ liệu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67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EBA05DE-87D2-4913-AD2F-CA46A07F4FCE}"/>
              </a:ext>
            </a:extLst>
          </p:cNvPr>
          <p:cNvGrpSpPr/>
          <p:nvPr/>
        </p:nvGrpSpPr>
        <p:grpSpPr>
          <a:xfrm>
            <a:off x="862166" y="995506"/>
            <a:ext cx="10720234" cy="745012"/>
            <a:chOff x="862166" y="995506"/>
            <a:chExt cx="10720234" cy="745012"/>
          </a:xfrm>
        </p:grpSpPr>
        <p:sp>
          <p:nvSpPr>
            <p:cNvPr id="4" name="TextBox 4"/>
            <p:cNvSpPr txBox="1"/>
            <p:nvPr/>
          </p:nvSpPr>
          <p:spPr>
            <a:xfrm>
              <a:off x="2368853" y="1018818"/>
              <a:ext cx="92135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So sánh với những thuật toán khác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862166" y="995506"/>
              <a:ext cx="1163498" cy="745012"/>
            </a:xfrm>
            <a:custGeom>
              <a:avLst/>
              <a:gdLst/>
              <a:ahLst/>
              <a:cxnLst/>
              <a:rect l="l" t="t" r="r" b="b"/>
              <a:pathLst>
                <a:path w="1163498" h="745012">
                  <a:moveTo>
                    <a:pt x="0" y="0"/>
                  </a:moveTo>
                  <a:lnTo>
                    <a:pt x="1163498" y="0"/>
                  </a:lnTo>
                  <a:lnTo>
                    <a:pt x="1163498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08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-609600" y="9509925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424A5C7-25EA-4AE9-BD37-B521E1DE72F3}"/>
              </a:ext>
            </a:extLst>
          </p:cNvPr>
          <p:cNvGrpSpPr/>
          <p:nvPr/>
        </p:nvGrpSpPr>
        <p:grpSpPr>
          <a:xfrm>
            <a:off x="666750" y="2309497"/>
            <a:ext cx="16996410" cy="6496934"/>
            <a:chOff x="666750" y="2309497"/>
            <a:chExt cx="16996410" cy="6496934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480754D-4EB8-4E92-B158-25A698DB5585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85966" y="2571049"/>
              <a:ext cx="4781107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5710A53-78AE-4BAB-AA39-E7387591F7D8}"/>
                </a:ext>
              </a:extLst>
            </p:cNvPr>
            <p:cNvSpPr txBox="1"/>
            <p:nvPr/>
          </p:nvSpPr>
          <p:spPr>
            <a:xfrm>
              <a:off x="5567073" y="2324571"/>
              <a:ext cx="1166750" cy="492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799" b="1" spc="83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CART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54733D54-873B-4CBD-A763-77EAD497AA47}"/>
                </a:ext>
              </a:extLst>
            </p:cNvPr>
            <p:cNvCxnSpPr>
              <a:cxnSpLocks/>
              <a:stCxn id="46" idx="3"/>
              <a:endCxn id="96" idx="1"/>
            </p:cNvCxnSpPr>
            <p:nvPr/>
          </p:nvCxnSpPr>
          <p:spPr>
            <a:xfrm flipV="1">
              <a:off x="6733823" y="2563320"/>
              <a:ext cx="2181577" cy="7729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0167F454-BD07-4026-810C-7945C9A13681}"/>
                </a:ext>
              </a:extLst>
            </p:cNvPr>
            <p:cNvCxnSpPr>
              <a:cxnSpLocks/>
              <a:stCxn id="96" idx="3"/>
              <a:endCxn id="49" idx="1"/>
            </p:cNvCxnSpPr>
            <p:nvPr/>
          </p:nvCxnSpPr>
          <p:spPr>
            <a:xfrm flipV="1">
              <a:off x="12312159" y="2555975"/>
              <a:ext cx="2587108" cy="7345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DE25D64-B137-441C-8590-E7A675A2AE1F}"/>
                </a:ext>
              </a:extLst>
            </p:cNvPr>
            <p:cNvSpPr txBox="1"/>
            <p:nvPr/>
          </p:nvSpPr>
          <p:spPr>
            <a:xfrm>
              <a:off x="14899267" y="2309497"/>
              <a:ext cx="967575" cy="492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83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SVM 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5CC3336-759D-43E2-BBFE-2845F921E64E}"/>
                </a:ext>
              </a:extLst>
            </p:cNvPr>
            <p:cNvCxnSpPr>
              <a:cxnSpLocks/>
            </p:cNvCxnSpPr>
            <p:nvPr/>
          </p:nvCxnSpPr>
          <p:spPr>
            <a:xfrm>
              <a:off x="3971024" y="2644140"/>
              <a:ext cx="0" cy="612648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4D16E57-D0CC-411A-9DF1-EB2CFEF12991}"/>
                </a:ext>
              </a:extLst>
            </p:cNvPr>
            <p:cNvCxnSpPr>
              <a:cxnSpLocks/>
            </p:cNvCxnSpPr>
            <p:nvPr/>
          </p:nvCxnSpPr>
          <p:spPr>
            <a:xfrm>
              <a:off x="785966" y="3579112"/>
              <a:ext cx="16877194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BE944B1-77AB-4C28-9752-8F266ADCED2E}"/>
                </a:ext>
              </a:extLst>
            </p:cNvPr>
            <p:cNvSpPr txBox="1"/>
            <p:nvPr/>
          </p:nvSpPr>
          <p:spPr>
            <a:xfrm>
              <a:off x="685800" y="2931474"/>
              <a:ext cx="3590021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b="1" spc="72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Loại bài toán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D8E4E3-C3FC-4900-B901-841BBAA04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42294" y="2626140"/>
              <a:ext cx="0" cy="612648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0C40C07-8FC6-42A5-94E4-C83FB0B885B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7800" y="2552700"/>
              <a:ext cx="0" cy="621792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2F4A724-AE71-44F3-9D88-2EC604D6834D}"/>
                </a:ext>
              </a:extLst>
            </p:cNvPr>
            <p:cNvCxnSpPr>
              <a:cxnSpLocks/>
            </p:cNvCxnSpPr>
            <p:nvPr/>
          </p:nvCxnSpPr>
          <p:spPr>
            <a:xfrm>
              <a:off x="17610824" y="2588511"/>
              <a:ext cx="0" cy="621792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58ACB11-DB11-42D8-9BA6-C7003200C374}"/>
                </a:ext>
              </a:extLst>
            </p:cNvPr>
            <p:cNvCxnSpPr>
              <a:cxnSpLocks/>
              <a:stCxn id="49" idx="3"/>
            </p:cNvCxnSpPr>
            <p:nvPr/>
          </p:nvCxnSpPr>
          <p:spPr>
            <a:xfrm>
              <a:off x="15866842" y="2555975"/>
              <a:ext cx="1796317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D5E902D-199A-46F4-8D39-E63C07A365B5}"/>
                </a:ext>
              </a:extLst>
            </p:cNvPr>
            <p:cNvSpPr txBox="1"/>
            <p:nvPr/>
          </p:nvSpPr>
          <p:spPr>
            <a:xfrm>
              <a:off x="4047224" y="2934447"/>
              <a:ext cx="4410976" cy="569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 loại và hồi quy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4919F00-C0FD-431C-B3F8-0AB2E740C04A}"/>
                </a:ext>
              </a:extLst>
            </p:cNvPr>
            <p:cNvSpPr txBox="1"/>
            <p:nvPr/>
          </p:nvSpPr>
          <p:spPr>
            <a:xfrm>
              <a:off x="8509894" y="2934447"/>
              <a:ext cx="4367906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Chỉ phân loại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AF98C0D-55F7-444A-8C86-77CE9F6CE676}"/>
                </a:ext>
              </a:extLst>
            </p:cNvPr>
            <p:cNvSpPr txBox="1"/>
            <p:nvPr/>
          </p:nvSpPr>
          <p:spPr>
            <a:xfrm>
              <a:off x="12945400" y="2934447"/>
              <a:ext cx="4656800" cy="569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 loại (SVM) và hồi quy (SVR)</a:t>
              </a:r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25236CD-4611-487A-A798-5BF72267F249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4844032"/>
              <a:ext cx="16824960" cy="88737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F9FDBC6-7B60-46A6-8552-AC9249B8EA2F}"/>
                </a:ext>
              </a:extLst>
            </p:cNvPr>
            <p:cNvSpPr txBox="1"/>
            <p:nvPr/>
          </p:nvSpPr>
          <p:spPr>
            <a:xfrm>
              <a:off x="685800" y="3621958"/>
              <a:ext cx="3566160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b="1" spc="72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Nguyên lý hoạt động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C6CB3D-6AA1-4C95-B5F1-859643FB53C0}"/>
                </a:ext>
              </a:extLst>
            </p:cNvPr>
            <p:cNvSpPr txBox="1"/>
            <p:nvPr/>
          </p:nvSpPr>
          <p:spPr>
            <a:xfrm>
              <a:off x="4047224" y="3621958"/>
              <a:ext cx="4395739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Xây dựng một cây quyết định duy nhất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BF94498-DE41-4820-88B1-69D28CC6110F}"/>
                </a:ext>
              </a:extLst>
            </p:cNvPr>
            <p:cNvSpPr txBox="1"/>
            <p:nvPr/>
          </p:nvSpPr>
          <p:spPr>
            <a:xfrm>
              <a:off x="8509894" y="3621958"/>
              <a:ext cx="4367906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Tìm hàm hồi quy tuyến tính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EF3A46E-FCE0-4DBC-AC66-542623C8B73C}"/>
                </a:ext>
              </a:extLst>
            </p:cNvPr>
            <p:cNvSpPr txBox="1"/>
            <p:nvPr/>
          </p:nvSpPr>
          <p:spPr>
            <a:xfrm>
              <a:off x="12945400" y="3621958"/>
              <a:ext cx="4653488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Tìm siêu phẳng tối ưu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090AC0F-39A2-4D73-AAD7-804CF02EBF6B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6169912"/>
              <a:ext cx="16901160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E927FD8-F63C-4C9A-A9E0-BD66F650B6CE}"/>
                </a:ext>
              </a:extLst>
            </p:cNvPr>
            <p:cNvSpPr txBox="1"/>
            <p:nvPr/>
          </p:nvSpPr>
          <p:spPr>
            <a:xfrm>
              <a:off x="670560" y="4821780"/>
              <a:ext cx="3030988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b="1" spc="72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Tiêu chí chia tách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41FB3FC-6DFA-4514-B632-2E67A4363EA4}"/>
                </a:ext>
              </a:extLst>
            </p:cNvPr>
            <p:cNvSpPr txBox="1"/>
            <p:nvPr/>
          </p:nvSpPr>
          <p:spPr>
            <a:xfrm>
              <a:off x="4047226" y="4932769"/>
              <a:ext cx="4395734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Gini (phân loại)</a:t>
              </a:r>
            </a:p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Giảm sai số dư (hồi quy)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9C22F3-DC65-4C09-97D4-01B50CD0BE96}"/>
                </a:ext>
              </a:extLst>
            </p:cNvPr>
            <p:cNvSpPr txBox="1"/>
            <p:nvPr/>
          </p:nvSpPr>
          <p:spPr>
            <a:xfrm>
              <a:off x="8509894" y="4932769"/>
              <a:ext cx="4367905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Nhanh</a:t>
              </a:r>
              <a:endParaRPr lang="vi-VN" sz="2400" dirty="0">
                <a:latin typeface="Faustina" panose="020B060402020202020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E61B921-A10C-4747-AA48-FE710E013FBF}"/>
                </a:ext>
              </a:extLst>
            </p:cNvPr>
            <p:cNvSpPr txBox="1"/>
            <p:nvPr/>
          </p:nvSpPr>
          <p:spPr>
            <a:xfrm>
              <a:off x="12945400" y="4932769"/>
              <a:ext cx="4665424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Chậm</a:t>
              </a:r>
              <a:endParaRPr lang="vi-VN" sz="2400" dirty="0">
                <a:latin typeface="Faustina" panose="020B0604020202020204" charset="0"/>
              </a:endParaRP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5049D6E-89E9-4577-B549-32DF297C5094}"/>
                </a:ext>
              </a:extLst>
            </p:cNvPr>
            <p:cNvCxnSpPr>
              <a:cxnSpLocks/>
            </p:cNvCxnSpPr>
            <p:nvPr/>
          </p:nvCxnSpPr>
          <p:spPr>
            <a:xfrm>
              <a:off x="762000" y="7465312"/>
              <a:ext cx="16855440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7D7DF9E-06D7-4B6E-A271-3A8229D878BE}"/>
                </a:ext>
              </a:extLst>
            </p:cNvPr>
            <p:cNvSpPr txBox="1"/>
            <p:nvPr/>
          </p:nvSpPr>
          <p:spPr>
            <a:xfrm>
              <a:off x="692149" y="6187476"/>
              <a:ext cx="3590291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b="1" spc="72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Ưu điểm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EDCB248-5E53-4B79-8E5B-D3695DBC3B7A}"/>
                </a:ext>
              </a:extLst>
            </p:cNvPr>
            <p:cNvSpPr txBox="1"/>
            <p:nvPr/>
          </p:nvSpPr>
          <p:spPr>
            <a:xfrm>
              <a:off x="4047227" y="6218319"/>
              <a:ext cx="4395732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Dễ hiểu và trực quan</a:t>
              </a:r>
            </a:p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Linh hoạt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587FCC0-DF9A-4ECD-A5A0-47ECFAEA7B11}"/>
                </a:ext>
              </a:extLst>
            </p:cNvPr>
            <p:cNvSpPr txBox="1"/>
            <p:nvPr/>
          </p:nvSpPr>
          <p:spPr>
            <a:xfrm>
              <a:off x="8509893" y="6197688"/>
              <a:ext cx="4367908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Đơn giản và hiệu quả với dữ liệu nhỏ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E203787-4482-44AB-8284-37F12B746C51}"/>
                </a:ext>
              </a:extLst>
            </p:cNvPr>
            <p:cNvSpPr txBox="1"/>
            <p:nvPr/>
          </p:nvSpPr>
          <p:spPr>
            <a:xfrm>
              <a:off x="12945399" y="6197688"/>
              <a:ext cx="4650452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Mạnh với dữ liệu phức tạp và không tuyến tính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559B1DFA-959D-4EE1-9193-6ED3D1023096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" y="7457220"/>
              <a:ext cx="16901160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D09841B-341F-46BA-AE29-0D236FE4E4CA}"/>
                </a:ext>
              </a:extLst>
            </p:cNvPr>
            <p:cNvCxnSpPr>
              <a:cxnSpLocks/>
            </p:cNvCxnSpPr>
            <p:nvPr/>
          </p:nvCxnSpPr>
          <p:spPr>
            <a:xfrm>
              <a:off x="761999" y="8752620"/>
              <a:ext cx="16855440" cy="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A1D3287-4BC5-4D95-9A9C-A0A027185E72}"/>
                </a:ext>
              </a:extLst>
            </p:cNvPr>
            <p:cNvSpPr txBox="1"/>
            <p:nvPr/>
          </p:nvSpPr>
          <p:spPr>
            <a:xfrm>
              <a:off x="666750" y="7474784"/>
              <a:ext cx="3615690" cy="5714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b="1" spc="72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Nhược điểm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1C1E6F5-D691-4E34-84CE-004DA7991081}"/>
                </a:ext>
              </a:extLst>
            </p:cNvPr>
            <p:cNvSpPr txBox="1"/>
            <p:nvPr/>
          </p:nvSpPr>
          <p:spPr>
            <a:xfrm>
              <a:off x="4047224" y="7505627"/>
              <a:ext cx="4395735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Dễ bị overfitting</a:t>
              </a:r>
            </a:p>
            <a:p>
              <a:pPr marL="487680" lvl="1" indent="-342900" algn="just">
                <a:lnSpc>
                  <a:spcPts val="4320"/>
                </a:lnSpc>
                <a:buFont typeface="Wingdings" panose="05000000000000000000" pitchFamily="2" charset="2"/>
                <a:buChar char="§"/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Nhạy cảm với nhiễu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202B2121-70F1-48E5-8A96-0570220370BF}"/>
                </a:ext>
              </a:extLst>
            </p:cNvPr>
            <p:cNvSpPr txBox="1"/>
            <p:nvPr/>
          </p:nvSpPr>
          <p:spPr>
            <a:xfrm>
              <a:off x="8509892" y="7484996"/>
              <a:ext cx="4367907" cy="1125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Chỉ áp dụng được cho phân loại tuyến tính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E159FE8-33A7-487F-A42F-145D1084C1D4}"/>
                </a:ext>
              </a:extLst>
            </p:cNvPr>
            <p:cNvSpPr txBox="1"/>
            <p:nvPr/>
          </p:nvSpPr>
          <p:spPr>
            <a:xfrm>
              <a:off x="12945398" y="7484996"/>
              <a:ext cx="4653489" cy="569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20"/>
                </a:lnSpc>
              </a:pPr>
              <a:r>
                <a: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Tốn nhiều tài nguyên tính toán</a:t>
              </a:r>
            </a:p>
          </p:txBody>
        </p:sp>
        <p:sp>
          <p:nvSpPr>
            <p:cNvPr id="96" name="TextBox 10">
              <a:extLst>
                <a:ext uri="{FF2B5EF4-FFF2-40B4-BE49-F238E27FC236}">
                  <a16:creationId xmlns:a16="http://schemas.microsoft.com/office/drawing/2014/main" id="{035403C0-3696-4C6C-985F-21F53FCF311D}"/>
                </a:ext>
              </a:extLst>
            </p:cNvPr>
            <p:cNvSpPr txBox="1"/>
            <p:nvPr/>
          </p:nvSpPr>
          <p:spPr>
            <a:xfrm>
              <a:off x="8915400" y="2363009"/>
              <a:ext cx="3396759" cy="400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799" b="1" spc="83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Logistics Regression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231C0C-AE22-4FCA-B20E-78A3DA7F5A71}"/>
              </a:ext>
            </a:extLst>
          </p:cNvPr>
          <p:cNvGrpSpPr/>
          <p:nvPr/>
        </p:nvGrpSpPr>
        <p:grpSpPr>
          <a:xfrm>
            <a:off x="862166" y="995506"/>
            <a:ext cx="10720234" cy="745012"/>
            <a:chOff x="862166" y="995506"/>
            <a:chExt cx="10720234" cy="745012"/>
          </a:xfrm>
        </p:grpSpPr>
        <p:sp>
          <p:nvSpPr>
            <p:cNvPr id="4" name="TextBox 4"/>
            <p:cNvSpPr txBox="1"/>
            <p:nvPr/>
          </p:nvSpPr>
          <p:spPr>
            <a:xfrm>
              <a:off x="2368853" y="1018818"/>
              <a:ext cx="92135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So sánh với những thuật toán khác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862166" y="995506"/>
              <a:ext cx="1163498" cy="745012"/>
            </a:xfrm>
            <a:custGeom>
              <a:avLst/>
              <a:gdLst/>
              <a:ahLst/>
              <a:cxnLst/>
              <a:rect l="l" t="t" r="r" b="b"/>
              <a:pathLst>
                <a:path w="1163498" h="745012">
                  <a:moveTo>
                    <a:pt x="0" y="0"/>
                  </a:moveTo>
                  <a:lnTo>
                    <a:pt x="1163498" y="0"/>
                  </a:lnTo>
                  <a:lnTo>
                    <a:pt x="1163498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08</a:t>
              </a:r>
            </a:p>
          </p:txBody>
        </p:sp>
      </p:grpSp>
      <p:sp>
        <p:nvSpPr>
          <p:cNvPr id="38" name="Freeform 38"/>
          <p:cNvSpPr/>
          <p:nvPr/>
        </p:nvSpPr>
        <p:spPr>
          <a:xfrm>
            <a:off x="-609600" y="7962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480754D-4EB8-4E92-B158-25A698DB5585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85966" y="2571049"/>
            <a:ext cx="4781107" cy="0"/>
          </a:xfrm>
          <a:prstGeom prst="straightConnector1">
            <a:avLst/>
          </a:prstGeom>
          <a:ln w="38100">
            <a:solidFill>
              <a:srgbClr val="FE696E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710A53-78AE-4BAB-AA39-E7387591F7D8}"/>
              </a:ext>
            </a:extLst>
          </p:cNvPr>
          <p:cNvSpPr txBox="1"/>
          <p:nvPr/>
        </p:nvSpPr>
        <p:spPr>
          <a:xfrm>
            <a:off x="5567073" y="2324571"/>
            <a:ext cx="1166750" cy="4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1" spc="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CART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733D54-873B-4CBD-A763-77EAD497AA47}"/>
              </a:ext>
            </a:extLst>
          </p:cNvPr>
          <p:cNvCxnSpPr>
            <a:cxnSpLocks/>
            <a:stCxn id="46" idx="3"/>
            <a:endCxn id="96" idx="1"/>
          </p:cNvCxnSpPr>
          <p:nvPr/>
        </p:nvCxnSpPr>
        <p:spPr>
          <a:xfrm flipV="1">
            <a:off x="6733823" y="2563320"/>
            <a:ext cx="2181577" cy="7729"/>
          </a:xfrm>
          <a:prstGeom prst="straightConnector1">
            <a:avLst/>
          </a:prstGeom>
          <a:ln w="38100">
            <a:solidFill>
              <a:srgbClr val="FE696E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67F454-BD07-4026-810C-7945C9A13681}"/>
              </a:ext>
            </a:extLst>
          </p:cNvPr>
          <p:cNvCxnSpPr>
            <a:cxnSpLocks/>
            <a:stCxn id="96" idx="3"/>
            <a:endCxn id="49" idx="1"/>
          </p:cNvCxnSpPr>
          <p:nvPr/>
        </p:nvCxnSpPr>
        <p:spPr>
          <a:xfrm flipV="1">
            <a:off x="12312159" y="2555975"/>
            <a:ext cx="2587108" cy="11822"/>
          </a:xfrm>
          <a:prstGeom prst="straightConnector1">
            <a:avLst/>
          </a:prstGeom>
          <a:ln w="38100">
            <a:solidFill>
              <a:srgbClr val="FE696E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DE25D64-B137-441C-8590-E7A675A2AE1F}"/>
              </a:ext>
            </a:extLst>
          </p:cNvPr>
          <p:cNvSpPr txBox="1"/>
          <p:nvPr/>
        </p:nvSpPr>
        <p:spPr>
          <a:xfrm>
            <a:off x="14899267" y="2309497"/>
            <a:ext cx="967575" cy="492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SVM 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F4A724-AE71-44F3-9D88-2EC604D6834D}"/>
              </a:ext>
            </a:extLst>
          </p:cNvPr>
          <p:cNvCxnSpPr>
            <a:cxnSpLocks/>
          </p:cNvCxnSpPr>
          <p:nvPr/>
        </p:nvCxnSpPr>
        <p:spPr>
          <a:xfrm>
            <a:off x="17610824" y="2588511"/>
            <a:ext cx="0" cy="4297680"/>
          </a:xfrm>
          <a:prstGeom prst="straightConnector1">
            <a:avLst/>
          </a:prstGeom>
          <a:ln w="38100">
            <a:solidFill>
              <a:srgbClr val="FE696E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8ACB11-DB11-42D8-9BA6-C7003200C374}"/>
              </a:ext>
            </a:extLst>
          </p:cNvPr>
          <p:cNvCxnSpPr>
            <a:cxnSpLocks/>
            <a:stCxn id="49" idx="3"/>
          </p:cNvCxnSpPr>
          <p:nvPr/>
        </p:nvCxnSpPr>
        <p:spPr>
          <a:xfrm>
            <a:off x="15866842" y="2555975"/>
            <a:ext cx="1796317" cy="0"/>
          </a:xfrm>
          <a:prstGeom prst="straightConnector1">
            <a:avLst/>
          </a:prstGeom>
          <a:ln w="38100">
            <a:solidFill>
              <a:srgbClr val="FE696E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C252B3-573A-4839-9376-466DCB2F23A5}"/>
              </a:ext>
            </a:extLst>
          </p:cNvPr>
          <p:cNvGrpSpPr/>
          <p:nvPr/>
        </p:nvGrpSpPr>
        <p:grpSpPr>
          <a:xfrm>
            <a:off x="670559" y="2552700"/>
            <a:ext cx="16992601" cy="4343400"/>
            <a:chOff x="670559" y="2552700"/>
            <a:chExt cx="16992601" cy="4343400"/>
          </a:xfrm>
        </p:grpSpPr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5CC3336-759D-43E2-BBFE-2845F921E64E}"/>
                </a:ext>
              </a:extLst>
            </p:cNvPr>
            <p:cNvCxnSpPr>
              <a:cxnSpLocks/>
            </p:cNvCxnSpPr>
            <p:nvPr/>
          </p:nvCxnSpPr>
          <p:spPr>
            <a:xfrm>
              <a:off x="3971024" y="2644140"/>
              <a:ext cx="0" cy="420624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FD8E4E3-C3FC-4900-B901-841BBAA048E4}"/>
                </a:ext>
              </a:extLst>
            </p:cNvPr>
            <p:cNvCxnSpPr>
              <a:cxnSpLocks/>
            </p:cNvCxnSpPr>
            <p:nvPr/>
          </p:nvCxnSpPr>
          <p:spPr>
            <a:xfrm>
              <a:off x="8442294" y="2626140"/>
              <a:ext cx="0" cy="420624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20C40C07-8FC6-42A5-94E4-C83FB0B885B0}"/>
                </a:ext>
              </a:extLst>
            </p:cNvPr>
            <p:cNvCxnSpPr>
              <a:cxnSpLocks/>
            </p:cNvCxnSpPr>
            <p:nvPr/>
          </p:nvCxnSpPr>
          <p:spPr>
            <a:xfrm>
              <a:off x="12877800" y="2552700"/>
              <a:ext cx="0" cy="4297680"/>
            </a:xfrm>
            <a:prstGeom prst="straightConnector1">
              <a:avLst/>
            </a:prstGeom>
            <a:ln w="38100">
              <a:solidFill>
                <a:srgbClr val="FE696E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94F275B-2254-4BCE-927B-C02E72BDF4E1}"/>
                </a:ext>
              </a:extLst>
            </p:cNvPr>
            <p:cNvGrpSpPr/>
            <p:nvPr/>
          </p:nvGrpSpPr>
          <p:grpSpPr>
            <a:xfrm>
              <a:off x="670559" y="2931474"/>
              <a:ext cx="16992601" cy="3964626"/>
              <a:chOff x="670559" y="2931474"/>
              <a:chExt cx="16992601" cy="396462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4D16E57-D0CC-411A-9DF1-EB2CFEF12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66" y="3579112"/>
                <a:ext cx="16877194" cy="0"/>
              </a:xfrm>
              <a:prstGeom prst="straightConnector1">
                <a:avLst/>
              </a:prstGeom>
              <a:ln w="38100">
                <a:solidFill>
                  <a:srgbClr val="FE696E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BE944B1-77AB-4C28-9752-8F266ADCED2E}"/>
                  </a:ext>
                </a:extLst>
              </p:cNvPr>
              <p:cNvSpPr txBox="1"/>
              <p:nvPr/>
            </p:nvSpPr>
            <p:spPr>
              <a:xfrm>
                <a:off x="685801" y="2931474"/>
                <a:ext cx="3232888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b="1" spc="72">
                    <a:solidFill>
                      <a:srgbClr val="000000"/>
                    </a:solidFill>
                    <a:latin typeface="Faustina Bold"/>
                    <a:ea typeface="Faustina Bold"/>
                    <a:cs typeface="Faustina Bold"/>
                    <a:sym typeface="Faustina Bold"/>
                  </a:rPr>
                  <a:t>Khả năng xử lý nhiễu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5E902D-199A-46F4-8D39-E63C07A365B5}"/>
                  </a:ext>
                </a:extLst>
              </p:cNvPr>
              <p:cNvSpPr txBox="1"/>
              <p:nvPr/>
            </p:nvSpPr>
            <p:spPr>
              <a:xfrm>
                <a:off x="4047224" y="2934447"/>
                <a:ext cx="4410976" cy="56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Trung bình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4919F00-C0FD-431C-B3F8-0AB2E740C04A}"/>
                  </a:ext>
                </a:extLst>
              </p:cNvPr>
              <p:cNvSpPr txBox="1"/>
              <p:nvPr/>
            </p:nvSpPr>
            <p:spPr>
              <a:xfrm>
                <a:off x="8509894" y="2934447"/>
                <a:ext cx="4367906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vi-VN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Thấp</a:t>
                </a:r>
                <a:endParaRPr lang="en-US" sz="24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AF98C0D-55F7-444A-8C86-77CE9F6CE676}"/>
                  </a:ext>
                </a:extLst>
              </p:cNvPr>
              <p:cNvSpPr txBox="1"/>
              <p:nvPr/>
            </p:nvSpPr>
            <p:spPr>
              <a:xfrm>
                <a:off x="12945400" y="2934447"/>
                <a:ext cx="4656800" cy="56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Cao</a:t>
                </a:r>
              </a:p>
            </p:txBody>
          </p: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D25236CD-4611-487A-A798-5BF72267F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000" y="4844032"/>
                <a:ext cx="16863798" cy="21764"/>
              </a:xfrm>
              <a:prstGeom prst="straightConnector1">
                <a:avLst/>
              </a:prstGeom>
              <a:ln w="38100">
                <a:solidFill>
                  <a:srgbClr val="FE696E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4F9FDBC6-7B60-46A6-8552-AC9249B8EA2F}"/>
                  </a:ext>
                </a:extLst>
              </p:cNvPr>
              <p:cNvSpPr txBox="1"/>
              <p:nvPr/>
            </p:nvSpPr>
            <p:spPr>
              <a:xfrm>
                <a:off x="685800" y="3621958"/>
                <a:ext cx="3217624" cy="1120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b="1" spc="72">
                    <a:solidFill>
                      <a:srgbClr val="000000"/>
                    </a:solidFill>
                    <a:latin typeface="Faustina Bold"/>
                    <a:ea typeface="Faustina Bold"/>
                    <a:cs typeface="Faustina Bold"/>
                    <a:sym typeface="Faustina Bold"/>
                  </a:rPr>
                  <a:t>Khả năng tránh </a:t>
                </a:r>
              </a:p>
              <a:p>
                <a:pPr algn="just">
                  <a:lnSpc>
                    <a:spcPts val="4320"/>
                  </a:lnSpc>
                </a:pPr>
                <a:r>
                  <a:rPr lang="en-US" sz="2400" b="1" spc="72">
                    <a:solidFill>
                      <a:srgbClr val="000000"/>
                    </a:solidFill>
                    <a:latin typeface="Faustina Bold"/>
                    <a:ea typeface="Faustina Bold"/>
                    <a:cs typeface="Faustina Bold"/>
                    <a:sym typeface="Faustina Bold"/>
                  </a:rPr>
                  <a:t>overfitting 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3C6CB3D-6AA1-4C95-B5F1-859643FB53C0}"/>
                  </a:ext>
                </a:extLst>
              </p:cNvPr>
              <p:cNvSpPr txBox="1"/>
              <p:nvPr/>
            </p:nvSpPr>
            <p:spPr>
              <a:xfrm>
                <a:off x="4047224" y="3621958"/>
                <a:ext cx="4395739" cy="56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Thấp (nếu không cắt tỉa)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F94498-DE41-4820-88B1-69D28CC6110F}"/>
                  </a:ext>
                </a:extLst>
              </p:cNvPr>
              <p:cNvSpPr txBox="1"/>
              <p:nvPr/>
            </p:nvSpPr>
            <p:spPr>
              <a:xfrm>
                <a:off x="8509894" y="3621958"/>
                <a:ext cx="4367906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Trung bình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EF3A46E-FCE0-4DBC-AC66-542623C8B73C}"/>
                  </a:ext>
                </a:extLst>
              </p:cNvPr>
              <p:cNvSpPr txBox="1"/>
              <p:nvPr/>
            </p:nvSpPr>
            <p:spPr>
              <a:xfrm>
                <a:off x="12945400" y="3621958"/>
                <a:ext cx="4653488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Cao (nếu chọn kernel tốt)</a:t>
                </a:r>
              </a:p>
            </p:txBody>
          </p: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4090AC0F-39A2-4D73-AAD7-804CF02EB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5966" y="5600700"/>
                <a:ext cx="16783571" cy="0"/>
              </a:xfrm>
              <a:prstGeom prst="straightConnector1">
                <a:avLst/>
              </a:prstGeom>
              <a:ln w="38100">
                <a:solidFill>
                  <a:srgbClr val="FE696E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E927FD8-F63C-4C9A-A9E0-BD66F650B6CE}"/>
                  </a:ext>
                </a:extLst>
              </p:cNvPr>
              <p:cNvSpPr txBox="1"/>
              <p:nvPr/>
            </p:nvSpPr>
            <p:spPr>
              <a:xfrm>
                <a:off x="670559" y="4876862"/>
                <a:ext cx="3232865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b="1" spc="72">
                    <a:solidFill>
                      <a:srgbClr val="000000"/>
                    </a:solidFill>
                    <a:latin typeface="Faustina Bold"/>
                    <a:ea typeface="Faustina Bold"/>
                    <a:cs typeface="Faustina Bold"/>
                    <a:sym typeface="Faustina Bold"/>
                  </a:rPr>
                  <a:t>Tốc độ học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41FB3FC-6DFA-4514-B632-2E67A4363EA4}"/>
                  </a:ext>
                </a:extLst>
              </p:cNvPr>
              <p:cNvSpPr txBox="1"/>
              <p:nvPr/>
            </p:nvSpPr>
            <p:spPr>
              <a:xfrm>
                <a:off x="4047226" y="4914900"/>
                <a:ext cx="4395734" cy="569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4780" lvl="1" algn="just">
                  <a:lnSpc>
                    <a:spcPts val="432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Nhanh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B9C22F3-DC65-4C09-97D4-01B50CD0BE96}"/>
                  </a:ext>
                </a:extLst>
              </p:cNvPr>
              <p:cNvSpPr txBox="1"/>
              <p:nvPr/>
            </p:nvSpPr>
            <p:spPr>
              <a:xfrm>
                <a:off x="8509894" y="4932769"/>
                <a:ext cx="4367905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Nhanh</a:t>
                </a:r>
                <a:endParaRPr lang="vi-VN" sz="2400" dirty="0">
                  <a:latin typeface="Faustina" panose="020B0604020202020204" charset="0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E61B921-A10C-4747-AA48-FE710E013FBF}"/>
                  </a:ext>
                </a:extLst>
              </p:cNvPr>
              <p:cNvSpPr txBox="1"/>
              <p:nvPr/>
            </p:nvSpPr>
            <p:spPr>
              <a:xfrm>
                <a:off x="12945400" y="4932769"/>
                <a:ext cx="4665424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Chậm</a:t>
                </a:r>
                <a:endParaRPr lang="vi-VN" sz="2400" dirty="0">
                  <a:latin typeface="Faustina" panose="020B0604020202020204" charset="0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7D7DF9E-06D7-4B6E-A271-3A8229D878BE}"/>
                  </a:ext>
                </a:extLst>
              </p:cNvPr>
              <p:cNvSpPr txBox="1"/>
              <p:nvPr/>
            </p:nvSpPr>
            <p:spPr>
              <a:xfrm>
                <a:off x="692150" y="5638862"/>
                <a:ext cx="3278874" cy="571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4320"/>
                  </a:lnSpc>
                </a:pPr>
                <a:r>
                  <a:rPr lang="en-US" sz="2400" b="1" spc="72">
                    <a:solidFill>
                      <a:srgbClr val="000000"/>
                    </a:solidFill>
                    <a:latin typeface="Faustina Bold"/>
                    <a:ea typeface="Faustina Bold"/>
                    <a:cs typeface="Faustina Bold"/>
                    <a:sym typeface="Faustina Bold"/>
                  </a:rPr>
                  <a:t>Ứng dụng phổ biến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EDCB248-5E53-4B79-8E5B-D3695DBC3B7A}"/>
                  </a:ext>
                </a:extLst>
              </p:cNvPr>
              <p:cNvSpPr txBox="1"/>
              <p:nvPr/>
            </p:nvSpPr>
            <p:spPr>
              <a:xfrm>
                <a:off x="4047225" y="5647582"/>
                <a:ext cx="4395732" cy="1125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Phân loại khách hàng</a:t>
                </a:r>
              </a:p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Dự báo giá nhà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587FCC0-DF9A-4ECD-A5A0-47ECFAEA7B11}"/>
                  </a:ext>
                </a:extLst>
              </p:cNvPr>
              <p:cNvSpPr txBox="1"/>
              <p:nvPr/>
            </p:nvSpPr>
            <p:spPr>
              <a:xfrm>
                <a:off x="8509892" y="5638862"/>
                <a:ext cx="4367908" cy="1125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Phân loại nhị phân</a:t>
                </a:r>
              </a:p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Dự đoán xác suất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E203787-4482-44AB-8284-37F12B746C51}"/>
                  </a:ext>
                </a:extLst>
              </p:cNvPr>
              <p:cNvSpPr txBox="1"/>
              <p:nvPr/>
            </p:nvSpPr>
            <p:spPr>
              <a:xfrm>
                <a:off x="12919085" y="5638862"/>
                <a:ext cx="4650452" cy="1125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Nhận dạng chữ viết tay</a:t>
                </a:r>
              </a:p>
              <a:p>
                <a:pPr marL="487680" lvl="1" indent="-342900" algn="just">
                  <a:lnSpc>
                    <a:spcPts val="4320"/>
                  </a:lnSpc>
                  <a:buFont typeface="Wingdings" panose="05000000000000000000" pitchFamily="2" charset="2"/>
                  <a:buChar char="§"/>
                </a:pPr>
                <a:r>
                  <a:rPr lang="en-US" sz="24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Phân loại hình ảnh</a:t>
                </a:r>
              </a:p>
            </p:txBody>
          </p: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559B1DFA-959D-4EE1-9193-6ED3D1023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999" y="6896100"/>
                <a:ext cx="16824960" cy="0"/>
              </a:xfrm>
              <a:prstGeom prst="straightConnector1">
                <a:avLst/>
              </a:prstGeom>
              <a:ln w="38100">
                <a:solidFill>
                  <a:srgbClr val="FE696E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TextBox 10">
            <a:extLst>
              <a:ext uri="{FF2B5EF4-FFF2-40B4-BE49-F238E27FC236}">
                <a16:creationId xmlns:a16="http://schemas.microsoft.com/office/drawing/2014/main" id="{035403C0-3696-4C6C-985F-21F53FCF311D}"/>
              </a:ext>
            </a:extLst>
          </p:cNvPr>
          <p:cNvSpPr txBox="1"/>
          <p:nvPr/>
        </p:nvSpPr>
        <p:spPr>
          <a:xfrm>
            <a:off x="8915400" y="2363009"/>
            <a:ext cx="3396759" cy="4006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b="1" spc="83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Logistics Regression</a:t>
            </a:r>
          </a:p>
        </p:txBody>
      </p:sp>
    </p:spTree>
    <p:extLst>
      <p:ext uri="{BB962C8B-B14F-4D97-AF65-F5344CB8AC3E}">
        <p14:creationId xmlns:p14="http://schemas.microsoft.com/office/powerpoint/2010/main" val="3436529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698D79-2E29-450C-8AF2-EB4503C31BA7}"/>
              </a:ext>
            </a:extLst>
          </p:cNvPr>
          <p:cNvGrpSpPr/>
          <p:nvPr/>
        </p:nvGrpSpPr>
        <p:grpSpPr>
          <a:xfrm>
            <a:off x="862166" y="995506"/>
            <a:ext cx="10720234" cy="745012"/>
            <a:chOff x="862166" y="995506"/>
            <a:chExt cx="10720234" cy="745012"/>
          </a:xfrm>
        </p:grpSpPr>
        <p:sp>
          <p:nvSpPr>
            <p:cNvPr id="4" name="TextBox 4"/>
            <p:cNvSpPr txBox="1"/>
            <p:nvPr/>
          </p:nvSpPr>
          <p:spPr>
            <a:xfrm>
              <a:off x="2368853" y="1018818"/>
              <a:ext cx="92135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Demo thuật toán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862166" y="995506"/>
              <a:ext cx="1163498" cy="745012"/>
            </a:xfrm>
            <a:custGeom>
              <a:avLst/>
              <a:gdLst/>
              <a:ahLst/>
              <a:cxnLst/>
              <a:rect l="l" t="t" r="r" b="b"/>
              <a:pathLst>
                <a:path w="1163498" h="745012">
                  <a:moveTo>
                    <a:pt x="0" y="0"/>
                  </a:moveTo>
                  <a:lnTo>
                    <a:pt x="1163498" y="0"/>
                  </a:lnTo>
                  <a:lnTo>
                    <a:pt x="1163498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09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-609600" y="8545912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7E4AA50-43C7-41A2-A270-181670AE34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21089" y="2222360"/>
            <a:ext cx="7045822" cy="7045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069BEFB-67E8-4A8C-976A-1B3AB70D40C7}"/>
              </a:ext>
            </a:extLst>
          </p:cNvPr>
          <p:cNvGrpSpPr/>
          <p:nvPr/>
        </p:nvGrpSpPr>
        <p:grpSpPr>
          <a:xfrm>
            <a:off x="-310970" y="8287068"/>
            <a:ext cx="18909940" cy="6319188"/>
            <a:chOff x="-310970" y="8287068"/>
            <a:chExt cx="18909940" cy="6319188"/>
          </a:xfrm>
        </p:grpSpPr>
        <p:sp>
          <p:nvSpPr>
            <p:cNvPr id="2" name="Freeform 2"/>
            <p:cNvSpPr/>
            <p:nvPr/>
          </p:nvSpPr>
          <p:spPr>
            <a:xfrm>
              <a:off x="-310970" y="8287068"/>
              <a:ext cx="6319188" cy="6319188"/>
            </a:xfrm>
            <a:custGeom>
              <a:avLst/>
              <a:gdLst/>
              <a:ahLst/>
              <a:cxnLst/>
              <a:rect l="l" t="t" r="r" b="b"/>
              <a:pathLst>
                <a:path w="6319188" h="6319188">
                  <a:moveTo>
                    <a:pt x="0" y="0"/>
                  </a:moveTo>
                  <a:lnTo>
                    <a:pt x="6319188" y="0"/>
                  </a:lnTo>
                  <a:lnTo>
                    <a:pt x="6319188" y="6319188"/>
                  </a:lnTo>
                  <a:lnTo>
                    <a:pt x="0" y="631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" name="Freeform 3"/>
            <p:cNvSpPr/>
            <p:nvPr/>
          </p:nvSpPr>
          <p:spPr>
            <a:xfrm>
              <a:off x="5989168" y="8287068"/>
              <a:ext cx="6319188" cy="6319188"/>
            </a:xfrm>
            <a:custGeom>
              <a:avLst/>
              <a:gdLst/>
              <a:ahLst/>
              <a:cxnLst/>
              <a:rect l="l" t="t" r="r" b="b"/>
              <a:pathLst>
                <a:path w="6319188" h="6319188">
                  <a:moveTo>
                    <a:pt x="0" y="0"/>
                  </a:moveTo>
                  <a:lnTo>
                    <a:pt x="6319188" y="0"/>
                  </a:lnTo>
                  <a:lnTo>
                    <a:pt x="6319188" y="6319188"/>
                  </a:lnTo>
                  <a:lnTo>
                    <a:pt x="0" y="631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2279782" y="8287068"/>
              <a:ext cx="6319188" cy="6319188"/>
            </a:xfrm>
            <a:custGeom>
              <a:avLst/>
              <a:gdLst/>
              <a:ahLst/>
              <a:cxnLst/>
              <a:rect l="l" t="t" r="r" b="b"/>
              <a:pathLst>
                <a:path w="6319188" h="6319188">
                  <a:moveTo>
                    <a:pt x="0" y="0"/>
                  </a:moveTo>
                  <a:lnTo>
                    <a:pt x="6319188" y="0"/>
                  </a:lnTo>
                  <a:lnTo>
                    <a:pt x="6319188" y="6319188"/>
                  </a:lnTo>
                  <a:lnTo>
                    <a:pt x="0" y="6319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0800000">
            <a:off x="-1172103" y="2769788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53948" y="10287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912638" y="73722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922403" y="6156517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10800000">
            <a:off x="1028700" y="1028700"/>
            <a:ext cx="1281373" cy="419650"/>
          </a:xfrm>
          <a:custGeom>
            <a:avLst/>
            <a:gdLst/>
            <a:ahLst/>
            <a:cxnLst/>
            <a:rect l="l" t="t" r="r" b="b"/>
            <a:pathLst>
              <a:path w="1281373" h="419650">
                <a:moveTo>
                  <a:pt x="0" y="0"/>
                </a:moveTo>
                <a:lnTo>
                  <a:pt x="1281373" y="0"/>
                </a:lnTo>
                <a:lnTo>
                  <a:pt x="1281373" y="419650"/>
                </a:lnTo>
                <a:lnTo>
                  <a:pt x="0" y="419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90" b="-890"/>
            </a:stretch>
          </a:blipFill>
        </p:spPr>
      </p:sp>
      <p:sp>
        <p:nvSpPr>
          <p:cNvPr id="10" name="Freeform 10"/>
          <p:cNvSpPr/>
          <p:nvPr/>
        </p:nvSpPr>
        <p:spPr>
          <a:xfrm rot="-10800000">
            <a:off x="15977927" y="6042138"/>
            <a:ext cx="1281373" cy="419650"/>
          </a:xfrm>
          <a:custGeom>
            <a:avLst/>
            <a:gdLst/>
            <a:ahLst/>
            <a:cxnLst/>
            <a:rect l="l" t="t" r="r" b="b"/>
            <a:pathLst>
              <a:path w="1281373" h="419650">
                <a:moveTo>
                  <a:pt x="0" y="0"/>
                </a:moveTo>
                <a:lnTo>
                  <a:pt x="1281373" y="0"/>
                </a:lnTo>
                <a:lnTo>
                  <a:pt x="1281373" y="419650"/>
                </a:lnTo>
                <a:lnTo>
                  <a:pt x="0" y="4196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890" b="-890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86400" y="1384342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4404" b="-24404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22122" y="3291675"/>
            <a:ext cx="10843755" cy="19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9999" spc="500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325026" y="8082169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078200" y="-14097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6061" y="331387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6916400" y="9380755"/>
            <a:ext cx="1281373" cy="419650"/>
          </a:xfrm>
          <a:custGeom>
            <a:avLst/>
            <a:gdLst/>
            <a:ahLst/>
            <a:cxnLst/>
            <a:rect l="l" t="t" r="r" b="b"/>
            <a:pathLst>
              <a:path w="1281373" h="419650">
                <a:moveTo>
                  <a:pt x="0" y="0"/>
                </a:moveTo>
                <a:lnTo>
                  <a:pt x="1281373" y="0"/>
                </a:lnTo>
                <a:lnTo>
                  <a:pt x="1281373" y="419650"/>
                </a:lnTo>
                <a:lnTo>
                  <a:pt x="0" y="4196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890" b="-89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353245"/>
            <a:ext cx="18288000" cy="11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8"/>
              </a:lnSpc>
            </a:pPr>
            <a:r>
              <a:rPr lang="en-US" sz="6398" spc="319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THÀNH VIÊN NHÓM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2749550" y="1841391"/>
          <a:ext cx="12763500" cy="7658099"/>
        </p:xfrm>
        <a:graphic>
          <a:graphicData uri="http://schemas.openxmlformats.org/drawingml/2006/table">
            <a:tbl>
              <a:tblPr/>
              <a:tblGrid>
                <a:gridCol w="1725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28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7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1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5296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b="1" spc="72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MSSV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b="1" spc="72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Họ và tên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b="1" spc="72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Nội dung thực hiện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b="1" spc="72">
                          <a:solidFill>
                            <a:srgbClr val="000000"/>
                          </a:solidFill>
                          <a:latin typeface="Faustina Bold"/>
                          <a:ea typeface="Faustina Bold"/>
                          <a:cs typeface="Faustina Bold"/>
                          <a:sym typeface="Faustina Bold"/>
                        </a:rPr>
                        <a:t>Độ hoàn thành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52100427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Nguyễn Trung Kiên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Soạn nội dung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 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52100752 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Nguyễn Trung Kiên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Làm demo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 52100491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Nguyễn Thị Kim Tiến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Xem lại slide thuyết trình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52100703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Đinh Phương My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Làm Slide thuyết trình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52100404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Đặng Hoàng Trúc Duyên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Làm demo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52100439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Ngô Tấn Lợi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Tìm hiểu thuật 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Hỗ trợ làm demo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1829"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51800951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Ngô Đức Anh Tuấn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Tìm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hiểu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thuật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toán</a:t>
                      </a:r>
                      <a:endParaRPr lang="en-US" sz="1100"/>
                    </a:p>
                    <a:p>
                      <a:pPr algn="l">
                        <a:lnSpc>
                          <a:spcPts val="3081"/>
                        </a:lnSpc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Kiểm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tra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và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đánh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giá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</a:t>
                      </a:r>
                      <a:r>
                        <a:rPr lang="en-US" sz="2400" spc="72" err="1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nội</a:t>
                      </a: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 dung</a:t>
                      </a:r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81"/>
                        </a:lnSpc>
                        <a:defRPr/>
                      </a:pPr>
                      <a:r>
                        <a:rPr lang="en-US" sz="2400" spc="72">
                          <a:solidFill>
                            <a:srgbClr val="000000"/>
                          </a:solidFill>
                          <a:latin typeface="Faustina"/>
                          <a:ea typeface="Faustina"/>
                          <a:cs typeface="Faustina"/>
                          <a:sym typeface="Faustina"/>
                        </a:rPr>
                        <a:t>100%</a:t>
                      </a:r>
                      <a:endParaRPr lang="en-US" sz="1100"/>
                    </a:p>
                  </a:txBody>
                  <a:tcPr marL="24289" marR="24289" marT="24289" marB="24289" anchor="ctr">
                    <a:lnL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6262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96990" y="9263062"/>
            <a:ext cx="8233386" cy="28575"/>
            <a:chOff x="0" y="0"/>
            <a:chExt cx="10977848" cy="38100"/>
          </a:xfrm>
        </p:grpSpPr>
        <p:sp>
          <p:nvSpPr>
            <p:cNvPr id="3" name="Freeform 3"/>
            <p:cNvSpPr/>
            <p:nvPr/>
          </p:nvSpPr>
          <p:spPr>
            <a:xfrm>
              <a:off x="19050" y="0"/>
              <a:ext cx="10939780" cy="38100"/>
            </a:xfrm>
            <a:custGeom>
              <a:avLst/>
              <a:gdLst/>
              <a:ahLst/>
              <a:cxnLst/>
              <a:rect l="l" t="t" r="r" b="b"/>
              <a:pathLst>
                <a:path w="10939780" h="38100">
                  <a:moveTo>
                    <a:pt x="0" y="0"/>
                  </a:moveTo>
                  <a:lnTo>
                    <a:pt x="10939780" y="0"/>
                  </a:lnTo>
                  <a:lnTo>
                    <a:pt x="10939780" y="38100"/>
                  </a:lnTo>
                  <a:lnTo>
                    <a:pt x="0" y="38100"/>
                  </a:lnTo>
                  <a:close/>
                </a:path>
              </a:pathLst>
            </a:custGeom>
            <a:solidFill>
              <a:srgbClr val="54545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762000" y="9269074"/>
            <a:ext cx="7315200" cy="64008"/>
          </a:xfrm>
          <a:custGeom>
            <a:avLst/>
            <a:gdLst/>
            <a:ahLst/>
            <a:cxnLst/>
            <a:rect l="l" t="t" r="r" b="b"/>
            <a:pathLst>
              <a:path w="7315200" h="64008">
                <a:moveTo>
                  <a:pt x="0" y="0"/>
                </a:moveTo>
                <a:lnTo>
                  <a:pt x="7315200" y="0"/>
                </a:lnTo>
                <a:lnTo>
                  <a:pt x="7315200" y="64008"/>
                </a:lnTo>
                <a:lnTo>
                  <a:pt x="0" y="6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4404" b="-2440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539829" y="0"/>
            <a:ext cx="6319188" cy="6319188"/>
          </a:xfrm>
          <a:custGeom>
            <a:avLst/>
            <a:gdLst/>
            <a:ahLst/>
            <a:cxnLst/>
            <a:rect l="l" t="t" r="r" b="b"/>
            <a:pathLst>
              <a:path w="6319188" h="6319188">
                <a:moveTo>
                  <a:pt x="0" y="0"/>
                </a:moveTo>
                <a:lnTo>
                  <a:pt x="6319188" y="0"/>
                </a:lnTo>
                <a:lnTo>
                  <a:pt x="6319188" y="6319188"/>
                </a:lnTo>
                <a:lnTo>
                  <a:pt x="0" y="631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5539829" y="6300138"/>
            <a:ext cx="6319188" cy="6319188"/>
          </a:xfrm>
          <a:custGeom>
            <a:avLst/>
            <a:gdLst/>
            <a:ahLst/>
            <a:cxnLst/>
            <a:rect l="l" t="t" r="r" b="b"/>
            <a:pathLst>
              <a:path w="6319188" h="6319188">
                <a:moveTo>
                  <a:pt x="0" y="0"/>
                </a:moveTo>
                <a:lnTo>
                  <a:pt x="6319188" y="0"/>
                </a:lnTo>
                <a:lnTo>
                  <a:pt x="6319188" y="6319188"/>
                </a:lnTo>
                <a:lnTo>
                  <a:pt x="0" y="63191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456362" y="804253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520332" y="-1783867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988963"/>
            <a:ext cx="9232403" cy="110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8"/>
              </a:lnSpc>
            </a:pPr>
            <a:r>
              <a:rPr lang="en-US" sz="6398" spc="319">
                <a:solidFill>
                  <a:srgbClr val="262626"/>
                </a:solidFill>
                <a:latin typeface="Sigmar One"/>
                <a:ea typeface="Sigmar One"/>
                <a:cs typeface="Sigmar One"/>
                <a:sym typeface="Sigmar One"/>
              </a:rPr>
              <a:t>MỤC LỤC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7E3DDA0-F3BB-49D6-AE4E-3BBC2CEA937E}"/>
              </a:ext>
            </a:extLst>
          </p:cNvPr>
          <p:cNvGrpSpPr/>
          <p:nvPr/>
        </p:nvGrpSpPr>
        <p:grpSpPr>
          <a:xfrm>
            <a:off x="1019938" y="3000828"/>
            <a:ext cx="7027602" cy="707520"/>
            <a:chOff x="1019938" y="3000828"/>
            <a:chExt cx="7027602" cy="707520"/>
          </a:xfrm>
        </p:grpSpPr>
        <p:sp>
          <p:nvSpPr>
            <p:cNvPr id="10" name="TextBox 10"/>
            <p:cNvSpPr txBox="1"/>
            <p:nvPr/>
          </p:nvSpPr>
          <p:spPr>
            <a:xfrm>
              <a:off x="2129109" y="3184312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Định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 panose="020B0604020202020204" charset="0"/>
                  <a:ea typeface="Faustina"/>
                  <a:cs typeface="Faustina"/>
                  <a:sym typeface="Faustina"/>
                </a:rPr>
                <a:t>nghĩa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D2453FD3-1154-4CBE-93BA-165846DEFD91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40" name="TextBox 12">
              <a:extLst>
                <a:ext uri="{FF2B5EF4-FFF2-40B4-BE49-F238E27FC236}">
                  <a16:creationId xmlns:a16="http://schemas.microsoft.com/office/drawing/2014/main" id="{9535B087-0773-4528-B018-C609808EB59B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9244C0-24E0-4383-B829-B89934E35AC6}"/>
              </a:ext>
            </a:extLst>
          </p:cNvPr>
          <p:cNvGrpSpPr/>
          <p:nvPr/>
        </p:nvGrpSpPr>
        <p:grpSpPr>
          <a:xfrm>
            <a:off x="1031963" y="4200773"/>
            <a:ext cx="7027602" cy="707520"/>
            <a:chOff x="1019938" y="3000828"/>
            <a:chExt cx="7027602" cy="707520"/>
          </a:xfrm>
        </p:grpSpPr>
        <p:sp>
          <p:nvSpPr>
            <p:cNvPr id="47" name="TextBox 10">
              <a:extLst>
                <a:ext uri="{FF2B5EF4-FFF2-40B4-BE49-F238E27FC236}">
                  <a16:creationId xmlns:a16="http://schemas.microsoft.com/office/drawing/2014/main" id="{3BCF4345-E592-4771-B3DA-F55B44D46434}"/>
                </a:ext>
              </a:extLst>
            </p:cNvPr>
            <p:cNvSpPr txBox="1"/>
            <p:nvPr/>
          </p:nvSpPr>
          <p:spPr>
            <a:xfrm>
              <a:off x="2129109" y="3185651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Cách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hoạt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động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CART</a:t>
              </a:r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B4D3DF1-C131-48D4-AF27-DA9175F9F298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49" name="TextBox 12">
              <a:extLst>
                <a:ext uri="{FF2B5EF4-FFF2-40B4-BE49-F238E27FC236}">
                  <a16:creationId xmlns:a16="http://schemas.microsoft.com/office/drawing/2014/main" id="{359DF6DD-EBDA-4C1A-BD71-336A93AD4A1A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02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38D56C2-76F3-4C02-923F-F2A08CAAD7BA}"/>
              </a:ext>
            </a:extLst>
          </p:cNvPr>
          <p:cNvGrpSpPr/>
          <p:nvPr/>
        </p:nvGrpSpPr>
        <p:grpSpPr>
          <a:xfrm>
            <a:off x="1019938" y="5402057"/>
            <a:ext cx="7027602" cy="707520"/>
            <a:chOff x="1019938" y="3000828"/>
            <a:chExt cx="7027602" cy="707520"/>
          </a:xfrm>
        </p:grpSpPr>
        <p:sp>
          <p:nvSpPr>
            <p:cNvPr id="51" name="TextBox 10">
              <a:extLst>
                <a:ext uri="{FF2B5EF4-FFF2-40B4-BE49-F238E27FC236}">
                  <a16:creationId xmlns:a16="http://schemas.microsoft.com/office/drawing/2014/main" id="{5F23D2EB-28E4-4EA0-B70E-D1150ACA9BFE}"/>
                </a:ext>
              </a:extLst>
            </p:cNvPr>
            <p:cNvSpPr txBox="1"/>
            <p:nvPr/>
          </p:nvSpPr>
          <p:spPr>
            <a:xfrm>
              <a:off x="2129109" y="3185651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Các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tiêu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chí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chia</a:t>
              </a:r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92E1FA5A-712F-460E-99EA-85413BB43ACF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B67B6AF3-B882-4397-BB12-C8967A6374E6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03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5CC5323-41FF-449E-9DCB-C28F869D67B3}"/>
              </a:ext>
            </a:extLst>
          </p:cNvPr>
          <p:cNvGrpSpPr/>
          <p:nvPr/>
        </p:nvGrpSpPr>
        <p:grpSpPr>
          <a:xfrm>
            <a:off x="1028700" y="6602002"/>
            <a:ext cx="7024194" cy="707520"/>
            <a:chOff x="1019938" y="3000828"/>
            <a:chExt cx="7024194" cy="707520"/>
          </a:xfrm>
        </p:grpSpPr>
        <p:sp>
          <p:nvSpPr>
            <p:cNvPr id="55" name="TextBox 10">
              <a:extLst>
                <a:ext uri="{FF2B5EF4-FFF2-40B4-BE49-F238E27FC236}">
                  <a16:creationId xmlns:a16="http://schemas.microsoft.com/office/drawing/2014/main" id="{2B7255CB-6085-4E65-8DF5-894C9CC36F9A}"/>
                </a:ext>
              </a:extLst>
            </p:cNvPr>
            <p:cNvSpPr txBox="1"/>
            <p:nvPr/>
          </p:nvSpPr>
          <p:spPr>
            <a:xfrm>
              <a:off x="2125701" y="3185651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CART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dùng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cho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loại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56" name="Freeform 9">
              <a:extLst>
                <a:ext uri="{FF2B5EF4-FFF2-40B4-BE49-F238E27FC236}">
                  <a16:creationId xmlns:a16="http://schemas.microsoft.com/office/drawing/2014/main" id="{0D1CC58E-4D1C-425D-B8C0-56C4583C2821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57" name="TextBox 12">
              <a:extLst>
                <a:ext uri="{FF2B5EF4-FFF2-40B4-BE49-F238E27FC236}">
                  <a16:creationId xmlns:a16="http://schemas.microsoft.com/office/drawing/2014/main" id="{29E87450-C5C0-4449-BFAB-7CDE986B1E05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04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41DC31F-D127-4764-ABC2-45323BCF0644}"/>
              </a:ext>
            </a:extLst>
          </p:cNvPr>
          <p:cNvGrpSpPr/>
          <p:nvPr/>
        </p:nvGrpSpPr>
        <p:grpSpPr>
          <a:xfrm>
            <a:off x="1019938" y="7796634"/>
            <a:ext cx="7027602" cy="707520"/>
            <a:chOff x="1019938" y="3000828"/>
            <a:chExt cx="7027602" cy="707520"/>
          </a:xfrm>
        </p:grpSpPr>
        <p:sp>
          <p:nvSpPr>
            <p:cNvPr id="59" name="TextBox 10">
              <a:extLst>
                <a:ext uri="{FF2B5EF4-FFF2-40B4-BE49-F238E27FC236}">
                  <a16:creationId xmlns:a16="http://schemas.microsoft.com/office/drawing/2014/main" id="{3B5B0DEC-FD37-44DA-A2AA-DC4E2FDFB113}"/>
                </a:ext>
              </a:extLst>
            </p:cNvPr>
            <p:cNvSpPr txBox="1"/>
            <p:nvPr/>
          </p:nvSpPr>
          <p:spPr>
            <a:xfrm>
              <a:off x="2129109" y="3190964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CART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cho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hồi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quy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8B405629-00F0-41BF-A45D-3EB8E6F8369D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61" name="TextBox 12">
              <a:extLst>
                <a:ext uri="{FF2B5EF4-FFF2-40B4-BE49-F238E27FC236}">
                  <a16:creationId xmlns:a16="http://schemas.microsoft.com/office/drawing/2014/main" id="{42E3B183-8520-4364-BE4F-1616B9F903AF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05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784829-11CB-47C1-8810-8124B2E983D2}"/>
              </a:ext>
            </a:extLst>
          </p:cNvPr>
          <p:cNvGrpSpPr/>
          <p:nvPr/>
        </p:nvGrpSpPr>
        <p:grpSpPr>
          <a:xfrm>
            <a:off x="8428973" y="3000828"/>
            <a:ext cx="7027602" cy="707520"/>
            <a:chOff x="1019938" y="3000828"/>
            <a:chExt cx="7027602" cy="707520"/>
          </a:xfrm>
        </p:grpSpPr>
        <p:sp>
          <p:nvSpPr>
            <p:cNvPr id="79" name="TextBox 10">
              <a:extLst>
                <a:ext uri="{FF2B5EF4-FFF2-40B4-BE49-F238E27FC236}">
                  <a16:creationId xmlns:a16="http://schemas.microsoft.com/office/drawing/2014/main" id="{8AE0A1B2-ADAC-4F9C-BE85-5AAC78501DF1}"/>
                </a:ext>
              </a:extLst>
            </p:cNvPr>
            <p:cNvSpPr txBox="1"/>
            <p:nvPr/>
          </p:nvSpPr>
          <p:spPr>
            <a:xfrm>
              <a:off x="2129109" y="3185247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Ứng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dụng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của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loại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và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hồi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quy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5FBE42A-23CB-4E70-B5EC-2918AB1103C0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81" name="TextBox 12">
              <a:extLst>
                <a:ext uri="{FF2B5EF4-FFF2-40B4-BE49-F238E27FC236}">
                  <a16:creationId xmlns:a16="http://schemas.microsoft.com/office/drawing/2014/main" id="{4EC1196F-2F65-4934-819D-CA3AD5F4D459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06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77E9E6B-896D-41FC-886B-3AB069451401}"/>
              </a:ext>
            </a:extLst>
          </p:cNvPr>
          <p:cNvGrpSpPr/>
          <p:nvPr/>
        </p:nvGrpSpPr>
        <p:grpSpPr>
          <a:xfrm>
            <a:off x="8440998" y="4200773"/>
            <a:ext cx="7029426" cy="707520"/>
            <a:chOff x="1019938" y="3000828"/>
            <a:chExt cx="7029426" cy="707520"/>
          </a:xfrm>
        </p:grpSpPr>
        <p:sp>
          <p:nvSpPr>
            <p:cNvPr id="83" name="TextBox 10">
              <a:extLst>
                <a:ext uri="{FF2B5EF4-FFF2-40B4-BE49-F238E27FC236}">
                  <a16:creationId xmlns:a16="http://schemas.microsoft.com/office/drawing/2014/main" id="{F5537C5C-E90F-4C7C-BF85-41FE8E21D9AE}"/>
                </a:ext>
              </a:extLst>
            </p:cNvPr>
            <p:cNvSpPr txBox="1"/>
            <p:nvPr/>
          </p:nvSpPr>
          <p:spPr>
            <a:xfrm>
              <a:off x="2130933" y="3185247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Ưu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điểm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và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nhược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điểm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84" name="Freeform 9">
              <a:extLst>
                <a:ext uri="{FF2B5EF4-FFF2-40B4-BE49-F238E27FC236}">
                  <a16:creationId xmlns:a16="http://schemas.microsoft.com/office/drawing/2014/main" id="{D0B171C2-9966-4A4E-9852-36D0C3166D57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85" name="TextBox 12">
              <a:extLst>
                <a:ext uri="{FF2B5EF4-FFF2-40B4-BE49-F238E27FC236}">
                  <a16:creationId xmlns:a16="http://schemas.microsoft.com/office/drawing/2014/main" id="{1156DCA8-66D4-4EFA-BF5C-C7CE4797DA5F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07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E04F17A-C053-4316-8AB5-76B2678071F2}"/>
              </a:ext>
            </a:extLst>
          </p:cNvPr>
          <p:cNvGrpSpPr/>
          <p:nvPr/>
        </p:nvGrpSpPr>
        <p:grpSpPr>
          <a:xfrm>
            <a:off x="8428973" y="5402057"/>
            <a:ext cx="7027602" cy="707520"/>
            <a:chOff x="1019938" y="3000828"/>
            <a:chExt cx="7027602" cy="707520"/>
          </a:xfrm>
        </p:grpSpPr>
        <p:sp>
          <p:nvSpPr>
            <p:cNvPr id="87" name="TextBox 10">
              <a:extLst>
                <a:ext uri="{FF2B5EF4-FFF2-40B4-BE49-F238E27FC236}">
                  <a16:creationId xmlns:a16="http://schemas.microsoft.com/office/drawing/2014/main" id="{031AA1DE-16E6-47E3-A223-55015F427A59}"/>
                </a:ext>
              </a:extLst>
            </p:cNvPr>
            <p:cNvSpPr txBox="1"/>
            <p:nvPr/>
          </p:nvSpPr>
          <p:spPr>
            <a:xfrm>
              <a:off x="2129109" y="3185650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So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sánh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với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những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khác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6E78471B-C192-43D0-9A9A-D60CB04A1A89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89" name="TextBox 12">
              <a:extLst>
                <a:ext uri="{FF2B5EF4-FFF2-40B4-BE49-F238E27FC236}">
                  <a16:creationId xmlns:a16="http://schemas.microsoft.com/office/drawing/2014/main" id="{D89F981C-7A74-42CB-8ED6-93C2F9FD0474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08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61947335-287C-43E0-A3B4-40CAAE8C1904}"/>
              </a:ext>
            </a:extLst>
          </p:cNvPr>
          <p:cNvGrpSpPr/>
          <p:nvPr/>
        </p:nvGrpSpPr>
        <p:grpSpPr>
          <a:xfrm>
            <a:off x="8437735" y="6602002"/>
            <a:ext cx="7032689" cy="707520"/>
            <a:chOff x="1019938" y="3000828"/>
            <a:chExt cx="7032689" cy="707520"/>
          </a:xfrm>
        </p:grpSpPr>
        <p:sp>
          <p:nvSpPr>
            <p:cNvPr id="91" name="TextBox 10">
              <a:extLst>
                <a:ext uri="{FF2B5EF4-FFF2-40B4-BE49-F238E27FC236}">
                  <a16:creationId xmlns:a16="http://schemas.microsoft.com/office/drawing/2014/main" id="{141C96C4-F572-45A7-B03C-3C6A609E4881}"/>
                </a:ext>
              </a:extLst>
            </p:cNvPr>
            <p:cNvSpPr txBox="1"/>
            <p:nvPr/>
          </p:nvSpPr>
          <p:spPr>
            <a:xfrm>
              <a:off x="2134196" y="3185650"/>
              <a:ext cx="5918431" cy="35907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2799"/>
                </a:lnSpc>
              </a:pP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Demo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thuật</a:t>
              </a:r>
              <a:r>
                <a:rPr lang="en-US" sz="28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 </a:t>
              </a:r>
              <a:r>
                <a:rPr lang="en-US" sz="2800" spc="72" err="1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toán</a:t>
              </a:r>
              <a:endParaRPr lang="en-US" sz="28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endParaRPr>
            </a:p>
          </p:txBody>
        </p:sp>
        <p:sp>
          <p:nvSpPr>
            <p:cNvPr id="92" name="Freeform 9">
              <a:extLst>
                <a:ext uri="{FF2B5EF4-FFF2-40B4-BE49-F238E27FC236}">
                  <a16:creationId xmlns:a16="http://schemas.microsoft.com/office/drawing/2014/main" id="{1D7239D9-27BF-4A80-AEB9-4F58280F9E5B}"/>
                </a:ext>
              </a:extLst>
            </p:cNvPr>
            <p:cNvSpPr/>
            <p:nvPr/>
          </p:nvSpPr>
          <p:spPr>
            <a:xfrm>
              <a:off x="1019938" y="3000828"/>
              <a:ext cx="1016374" cy="707520"/>
            </a:xfrm>
            <a:custGeom>
              <a:avLst/>
              <a:gdLst/>
              <a:ahLst/>
              <a:cxnLst/>
              <a:rect l="l" t="t" r="r" b="b"/>
              <a:pathLst>
                <a:path w="1325196" h="816802">
                  <a:moveTo>
                    <a:pt x="0" y="0"/>
                  </a:moveTo>
                  <a:lnTo>
                    <a:pt x="1325196" y="0"/>
                  </a:lnTo>
                  <a:lnTo>
                    <a:pt x="1325196" y="816802"/>
                  </a:lnTo>
                  <a:lnTo>
                    <a:pt x="0" y="816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vi-VN" sz="2800"/>
            </a:p>
          </p:txBody>
        </p:sp>
        <p:sp>
          <p:nvSpPr>
            <p:cNvPr id="93" name="TextBox 12">
              <a:extLst>
                <a:ext uri="{FF2B5EF4-FFF2-40B4-BE49-F238E27FC236}">
                  <a16:creationId xmlns:a16="http://schemas.microsoft.com/office/drawing/2014/main" id="{535C09E8-441E-4C9E-86C1-563CB72602EC}"/>
                </a:ext>
              </a:extLst>
            </p:cNvPr>
            <p:cNvSpPr txBox="1"/>
            <p:nvPr/>
          </p:nvSpPr>
          <p:spPr>
            <a:xfrm>
              <a:off x="1028700" y="3172827"/>
              <a:ext cx="1002196" cy="3718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79"/>
                </a:lnSpc>
              </a:pPr>
              <a:r>
                <a:rPr lang="en-US" sz="2800" b="1" spc="72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09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9505078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95EA3A-EAB1-427F-8F79-C78D4F94A83E}"/>
              </a:ext>
            </a:extLst>
          </p:cNvPr>
          <p:cNvGrpSpPr/>
          <p:nvPr/>
        </p:nvGrpSpPr>
        <p:grpSpPr>
          <a:xfrm>
            <a:off x="862166" y="1015012"/>
            <a:ext cx="8281834" cy="745012"/>
            <a:chOff x="862166" y="995506"/>
            <a:chExt cx="82818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67751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Định nghĩa thuật toán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3605" y="2097103"/>
            <a:ext cx="7885595" cy="5828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Học từ dữ liệu được gắn nhãn để dự đoán dữ liệu mới.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Cấu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trúc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cây</a:t>
            </a: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  <a:p>
            <a:pPr marL="1203960" lvl="3" indent="-248920" algn="just">
              <a:lnSpc>
                <a:spcPts val="5759"/>
              </a:lnSpc>
              <a:buFont typeface="Arial"/>
              <a:buChar char="⚬"/>
            </a:pP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Nút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(Root Nodes):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Các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điểm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quyết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định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trong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cây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1203960" lvl="3" indent="-248920" algn="just">
              <a:lnSpc>
                <a:spcPts val="5759"/>
              </a:lnSpc>
              <a:buFont typeface="Arial"/>
              <a:buChar char="⚬"/>
            </a:pP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Nhánh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(Branches):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Đại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diện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cho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các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kết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quả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có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thể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xảy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ra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từ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một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quyết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định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1203960" lvl="3" indent="-248920" algn="just">
              <a:lnSpc>
                <a:spcPts val="5759"/>
              </a:lnSpc>
              <a:buFont typeface="Arial"/>
              <a:buChar char="⚬"/>
            </a:pP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Nút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lá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(Leaf Nodes):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Chứa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nhãn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lớp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hoặc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giá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trị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dự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đoán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cho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biến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mục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53605" y="2097103"/>
            <a:ext cx="16364557" cy="1365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spc="72">
                <a:latin typeface="Faustina" panose="020B0604020202020204" charset="0"/>
                <a:ea typeface="Faustina Bold"/>
                <a:cs typeface="Faustina Bold"/>
                <a:sym typeface="Faustina Bold"/>
              </a:rPr>
              <a:t>CART (Classification and Regression Trees) là một thuật toán cây quyết định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, được dùng cho cả </a:t>
            </a: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phân loại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và </a:t>
            </a: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hồi quy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.</a:t>
            </a:r>
          </a:p>
          <a:p>
            <a:pPr marL="289560" lvl="1" indent="-144780" algn="just">
              <a:lnSpc>
                <a:spcPts val="5759"/>
              </a:lnSpc>
            </a:pP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CCCF821-C5D2-4EF7-BAA6-152DA0603E21}"/>
              </a:ext>
            </a:extLst>
          </p:cNvPr>
          <p:cNvGrpSpPr/>
          <p:nvPr/>
        </p:nvGrpSpPr>
        <p:grpSpPr>
          <a:xfrm>
            <a:off x="10140117" y="3872342"/>
            <a:ext cx="7203027" cy="5081019"/>
            <a:chOff x="9885977" y="3567681"/>
            <a:chExt cx="7203027" cy="508101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9E856D-CFB7-4EA3-9557-C25BA82462A1}"/>
                </a:ext>
              </a:extLst>
            </p:cNvPr>
            <p:cNvSpPr/>
            <p:nvPr/>
          </p:nvSpPr>
          <p:spPr>
            <a:xfrm>
              <a:off x="12763500" y="3567681"/>
              <a:ext cx="3141553" cy="54873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Người dùng đã đăng nhập?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6A17289-120F-4E61-8234-BF86BF3C5D6C}"/>
                </a:ext>
              </a:extLst>
            </p:cNvPr>
            <p:cNvCxnSpPr>
              <a:cxnSpLocks/>
              <a:stCxn id="12" idx="2"/>
              <a:endCxn id="19" idx="0"/>
            </p:cNvCxnSpPr>
            <p:nvPr/>
          </p:nvCxnSpPr>
          <p:spPr>
            <a:xfrm>
              <a:off x="14334277" y="4116411"/>
              <a:ext cx="1677825" cy="64379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115A90-B105-41A7-8495-531C23A187B3}"/>
                </a:ext>
              </a:extLst>
            </p:cNvPr>
            <p:cNvCxnSpPr>
              <a:cxnSpLocks/>
              <a:stCxn id="12" idx="2"/>
              <a:endCxn id="23" idx="0"/>
            </p:cNvCxnSpPr>
            <p:nvPr/>
          </p:nvCxnSpPr>
          <p:spPr>
            <a:xfrm flipH="1">
              <a:off x="12278302" y="4116411"/>
              <a:ext cx="2055975" cy="613491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22EFB6-323E-4BDA-B3E7-A8EFFC5A946C}"/>
                </a:ext>
              </a:extLst>
            </p:cNvPr>
            <p:cNvSpPr/>
            <p:nvPr/>
          </p:nvSpPr>
          <p:spPr>
            <a:xfrm>
              <a:off x="14935200" y="4760202"/>
              <a:ext cx="215380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Không thêm vào giỏ hàng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52C2D4-2F43-4CC9-B199-FD0BFBDA6C9B}"/>
                </a:ext>
              </a:extLst>
            </p:cNvPr>
            <p:cNvSpPr txBox="1"/>
            <p:nvPr/>
          </p:nvSpPr>
          <p:spPr>
            <a:xfrm>
              <a:off x="15268462" y="4178517"/>
              <a:ext cx="811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Faustina" panose="020B0604020202020204" charset="0"/>
                </a:rPr>
                <a:t>No</a:t>
              </a:r>
              <a:endParaRPr lang="vi-VN" sz="2000">
                <a:latin typeface="Faustina" panose="020B060402020202020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52149E7-6A1C-460C-A3CB-DE1CDBC5C587}"/>
                </a:ext>
              </a:extLst>
            </p:cNvPr>
            <p:cNvSpPr txBox="1"/>
            <p:nvPr/>
          </p:nvSpPr>
          <p:spPr>
            <a:xfrm>
              <a:off x="12100376" y="4178517"/>
              <a:ext cx="811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latin typeface="Faustina" panose="020B0604020202020204" charset="0"/>
                </a:rPr>
                <a:t>Yes</a:t>
              </a:r>
              <a:endParaRPr lang="vi-VN" sz="2000">
                <a:latin typeface="Faustina" panose="020B060402020202020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3025AD-02CC-4A7E-9EFE-69F0BDADFF80}"/>
                </a:ext>
              </a:extLst>
            </p:cNvPr>
            <p:cNvSpPr/>
            <p:nvPr/>
          </p:nvSpPr>
          <p:spPr>
            <a:xfrm>
              <a:off x="10756649" y="4729902"/>
              <a:ext cx="3043306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Sản phẩm có trong danh sách yêu thích?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B0ABACD-A7D8-4FB4-AB4E-EC01601DC597}"/>
                </a:ext>
              </a:extLst>
            </p:cNvPr>
            <p:cNvCxnSpPr>
              <a:cxnSpLocks/>
              <a:stCxn id="23" idx="2"/>
              <a:endCxn id="49" idx="0"/>
            </p:cNvCxnSpPr>
            <p:nvPr/>
          </p:nvCxnSpPr>
          <p:spPr>
            <a:xfrm flipH="1">
              <a:off x="10707254" y="5644302"/>
              <a:ext cx="1571048" cy="5659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E2AE5-AF6C-4464-A644-FEE568F9A0BF}"/>
                </a:ext>
              </a:extLst>
            </p:cNvPr>
            <p:cNvCxnSpPr>
              <a:cxnSpLocks/>
              <a:stCxn id="23" idx="2"/>
              <a:endCxn id="52" idx="0"/>
            </p:cNvCxnSpPr>
            <p:nvPr/>
          </p:nvCxnSpPr>
          <p:spPr>
            <a:xfrm>
              <a:off x="12278302" y="5644302"/>
              <a:ext cx="1521653" cy="565998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9865A51-F7A5-47C5-BF6C-19CB58A06CCC}"/>
                </a:ext>
              </a:extLst>
            </p:cNvPr>
            <p:cNvSpPr/>
            <p:nvPr/>
          </p:nvSpPr>
          <p:spPr>
            <a:xfrm>
              <a:off x="9885977" y="6210300"/>
              <a:ext cx="164255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Thêm vào giỏ hàng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CE0A961-A867-42EC-82A2-EAAEE13DEF05}"/>
                </a:ext>
              </a:extLst>
            </p:cNvPr>
            <p:cNvSpPr/>
            <p:nvPr/>
          </p:nvSpPr>
          <p:spPr>
            <a:xfrm>
              <a:off x="12651904" y="6210300"/>
              <a:ext cx="2296102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Giá sản phẩm có giảm giá?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8D5135-8DA0-47C9-85FD-4ED32EBFC552}"/>
                </a:ext>
              </a:extLst>
            </p:cNvPr>
            <p:cNvCxnSpPr>
              <a:cxnSpLocks/>
              <a:stCxn id="52" idx="2"/>
              <a:endCxn id="68" idx="0"/>
            </p:cNvCxnSpPr>
            <p:nvPr/>
          </p:nvCxnSpPr>
          <p:spPr>
            <a:xfrm>
              <a:off x="13799955" y="7124700"/>
              <a:ext cx="1148051" cy="6096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E8214BE-1BA8-4338-BBFC-4E991B2A8D8F}"/>
                </a:ext>
              </a:extLst>
            </p:cNvPr>
            <p:cNvCxnSpPr>
              <a:cxnSpLocks/>
              <a:stCxn id="52" idx="2"/>
              <a:endCxn id="64" idx="0"/>
            </p:cNvCxnSpPr>
            <p:nvPr/>
          </p:nvCxnSpPr>
          <p:spPr>
            <a:xfrm flipH="1">
              <a:off x="12600978" y="7124700"/>
              <a:ext cx="1198977" cy="609600"/>
            </a:xfrm>
            <a:prstGeom prst="straightConnector1">
              <a:avLst/>
            </a:prstGeom>
            <a:grpFill/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2EB4117-C6EB-4424-932F-4D82560B7CFB}"/>
                </a:ext>
              </a:extLst>
            </p:cNvPr>
            <p:cNvSpPr/>
            <p:nvPr/>
          </p:nvSpPr>
          <p:spPr>
            <a:xfrm>
              <a:off x="11779701" y="7734300"/>
              <a:ext cx="164255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Thêm vào giỏ hàng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624C641-3ACC-46A8-82C4-D49846D6B052}"/>
                </a:ext>
              </a:extLst>
            </p:cNvPr>
            <p:cNvSpPr/>
            <p:nvPr/>
          </p:nvSpPr>
          <p:spPr>
            <a:xfrm>
              <a:off x="13871104" y="7734300"/>
              <a:ext cx="2153804" cy="9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000">
                  <a:latin typeface="Faustina" panose="020B0604020202020204" charset="0"/>
                </a:rPr>
                <a:t>Không thêm vào giỏ hàng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F832589-6526-4A63-BBA6-30A59BEE183B}"/>
                </a:ext>
              </a:extLst>
            </p:cNvPr>
            <p:cNvSpPr txBox="1"/>
            <p:nvPr/>
          </p:nvSpPr>
          <p:spPr>
            <a:xfrm>
              <a:off x="10480549" y="5684127"/>
              <a:ext cx="8732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latin typeface="Faustina" panose="020B0604020202020204" charset="0"/>
                </a:rPr>
                <a:t>Yes</a:t>
              </a:r>
              <a:endParaRPr lang="vi-VN" sz="2000">
                <a:latin typeface="Faustina" panose="020B060402020202020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22221C1-1AC4-4B0D-8734-DBE0927070DD}"/>
                </a:ext>
              </a:extLst>
            </p:cNvPr>
            <p:cNvSpPr txBox="1"/>
            <p:nvPr/>
          </p:nvSpPr>
          <p:spPr>
            <a:xfrm>
              <a:off x="13258800" y="5684127"/>
              <a:ext cx="811899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Faustina" panose="020B0604020202020204" charset="0"/>
                </a:rPr>
                <a:t>No</a:t>
              </a:r>
              <a:endParaRPr lang="vi-VN" sz="2000">
                <a:latin typeface="Faustina" panose="020B060402020202020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DBE2F67-0E3C-4A45-9F81-5A1861B10597}"/>
                </a:ext>
              </a:extLst>
            </p:cNvPr>
            <p:cNvSpPr txBox="1"/>
            <p:nvPr/>
          </p:nvSpPr>
          <p:spPr>
            <a:xfrm>
              <a:off x="12156949" y="7190834"/>
              <a:ext cx="873251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>
                  <a:latin typeface="Faustina" panose="020B0604020202020204" charset="0"/>
                </a:rPr>
                <a:t>Yes</a:t>
              </a:r>
              <a:endParaRPr lang="vi-VN" sz="2000">
                <a:latin typeface="Faustina" panose="020B060402020202020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2F95A82-B6E8-454D-BF56-3A68CFC56B18}"/>
                </a:ext>
              </a:extLst>
            </p:cNvPr>
            <p:cNvSpPr txBox="1"/>
            <p:nvPr/>
          </p:nvSpPr>
          <p:spPr>
            <a:xfrm>
              <a:off x="14554200" y="7190834"/>
              <a:ext cx="7620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>
                  <a:latin typeface="Faustina" panose="020B0604020202020204" charset="0"/>
                </a:rPr>
                <a:t>No</a:t>
              </a:r>
              <a:endParaRPr lang="vi-VN" sz="2000">
                <a:latin typeface="Faustina" panose="020B0604020202020204" charset="0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9E27EB0-B833-4D2F-8E03-9682C965DB10}"/>
              </a:ext>
            </a:extLst>
          </p:cNvPr>
          <p:cNvGrpSpPr/>
          <p:nvPr/>
        </p:nvGrpSpPr>
        <p:grpSpPr>
          <a:xfrm>
            <a:off x="13017640" y="3119033"/>
            <a:ext cx="3141553" cy="728663"/>
            <a:chOff x="12763500" y="2734111"/>
            <a:chExt cx="3141553" cy="728663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17B59BFE-9AE5-458C-8665-11DC91896E3D}"/>
                </a:ext>
              </a:extLst>
            </p:cNvPr>
            <p:cNvCxnSpPr/>
            <p:nvPr/>
          </p:nvCxnSpPr>
          <p:spPr>
            <a:xfrm flipV="1">
              <a:off x="14334276" y="3162300"/>
              <a:ext cx="0" cy="3004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84ADAECD-13E3-4931-B76D-1EADDF22DA1D}"/>
                </a:ext>
              </a:extLst>
            </p:cNvPr>
            <p:cNvSpPr txBox="1"/>
            <p:nvPr/>
          </p:nvSpPr>
          <p:spPr>
            <a:xfrm>
              <a:off x="12763500" y="2734111"/>
              <a:ext cx="31415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FF0000"/>
                  </a:solidFill>
                  <a:latin typeface="Faustina" panose="020B0604020202020204" charset="0"/>
                </a:rPr>
                <a:t>Root nodes</a:t>
              </a:r>
              <a:endParaRPr lang="vi-VN" sz="2400">
                <a:solidFill>
                  <a:srgbClr val="FF000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D929600-4FDB-4C81-8F06-56CF263D5619}"/>
              </a:ext>
            </a:extLst>
          </p:cNvPr>
          <p:cNvGrpSpPr/>
          <p:nvPr/>
        </p:nvGrpSpPr>
        <p:grpSpPr>
          <a:xfrm>
            <a:off x="10095940" y="7505422"/>
            <a:ext cx="1642554" cy="762139"/>
            <a:chOff x="9885978" y="7785237"/>
            <a:chExt cx="1642554" cy="762139"/>
          </a:xfrm>
          <a:noFill/>
        </p:grpSpPr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2852BD7-BF05-4347-8C8E-A596C9DC2614}"/>
                </a:ext>
              </a:extLst>
            </p:cNvPr>
            <p:cNvCxnSpPr/>
            <p:nvPr/>
          </p:nvCxnSpPr>
          <p:spPr>
            <a:xfrm rot="10800000" flipV="1">
              <a:off x="10707254" y="7785237"/>
              <a:ext cx="0" cy="300474"/>
            </a:xfrm>
            <a:prstGeom prst="straightConnector1">
              <a:avLst/>
            </a:prstGeom>
            <a:grpFill/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3950DA6B-A066-45AE-B125-086CD1C3C76C}"/>
                </a:ext>
              </a:extLst>
            </p:cNvPr>
            <p:cNvSpPr txBox="1"/>
            <p:nvPr/>
          </p:nvSpPr>
          <p:spPr>
            <a:xfrm>
              <a:off x="9885978" y="8085711"/>
              <a:ext cx="1642554" cy="46166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B050"/>
                  </a:solidFill>
                  <a:latin typeface="Faustina" panose="020B0604020202020204" charset="0"/>
                </a:rPr>
                <a:t>Leaf nodes</a:t>
              </a:r>
              <a:endParaRPr lang="vi-VN" sz="2400">
                <a:solidFill>
                  <a:srgbClr val="00B05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1B80F5BB-DCD1-42EA-B7CD-D408DC130EE9}"/>
              </a:ext>
            </a:extLst>
          </p:cNvPr>
          <p:cNvGrpSpPr/>
          <p:nvPr/>
        </p:nvGrpSpPr>
        <p:grpSpPr>
          <a:xfrm>
            <a:off x="12033841" y="9029561"/>
            <a:ext cx="1642554" cy="762139"/>
            <a:chOff x="9885978" y="7785237"/>
            <a:chExt cx="1642554" cy="762139"/>
          </a:xfrm>
        </p:grpSpPr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D794BDE0-ACC8-4FD7-B186-5632F879DF92}"/>
                </a:ext>
              </a:extLst>
            </p:cNvPr>
            <p:cNvCxnSpPr/>
            <p:nvPr/>
          </p:nvCxnSpPr>
          <p:spPr>
            <a:xfrm rot="10800000" flipV="1">
              <a:off x="10707254" y="7785237"/>
              <a:ext cx="0" cy="3004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C3281DD-4108-46CC-B09D-852B7C18AC5C}"/>
                </a:ext>
              </a:extLst>
            </p:cNvPr>
            <p:cNvSpPr txBox="1"/>
            <p:nvPr/>
          </p:nvSpPr>
          <p:spPr>
            <a:xfrm>
              <a:off x="9885978" y="8085711"/>
              <a:ext cx="1642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B050"/>
                  </a:solidFill>
                  <a:latin typeface="Faustina" panose="020B0604020202020204" charset="0"/>
                </a:rPr>
                <a:t>Leaf nodes</a:t>
              </a:r>
              <a:endParaRPr lang="vi-VN" sz="2400">
                <a:solidFill>
                  <a:srgbClr val="00B05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39D1FE6-3E18-41A3-89D7-153F447287A7}"/>
              </a:ext>
            </a:extLst>
          </p:cNvPr>
          <p:cNvGrpSpPr/>
          <p:nvPr/>
        </p:nvGrpSpPr>
        <p:grpSpPr>
          <a:xfrm>
            <a:off x="14368063" y="9029561"/>
            <a:ext cx="1642554" cy="762139"/>
            <a:chOff x="9885978" y="7785237"/>
            <a:chExt cx="1642554" cy="762139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F5B01E72-3F8B-4FE8-B487-07750F8DCD0C}"/>
                </a:ext>
              </a:extLst>
            </p:cNvPr>
            <p:cNvCxnSpPr/>
            <p:nvPr/>
          </p:nvCxnSpPr>
          <p:spPr>
            <a:xfrm rot="10800000" flipV="1">
              <a:off x="10707254" y="7785237"/>
              <a:ext cx="0" cy="3004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928FE5F-495E-41A2-9584-F55F0FFA49D5}"/>
                </a:ext>
              </a:extLst>
            </p:cNvPr>
            <p:cNvSpPr txBox="1"/>
            <p:nvPr/>
          </p:nvSpPr>
          <p:spPr>
            <a:xfrm>
              <a:off x="9885978" y="8085711"/>
              <a:ext cx="1642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B050"/>
                  </a:solidFill>
                  <a:latin typeface="Faustina" panose="020B0604020202020204" charset="0"/>
                </a:rPr>
                <a:t>Leaf nodes</a:t>
              </a:r>
              <a:endParaRPr lang="vi-VN" sz="2400">
                <a:solidFill>
                  <a:srgbClr val="00B05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A0C08F6-9871-461A-BB8B-BAE219DEE09F}"/>
              </a:ext>
            </a:extLst>
          </p:cNvPr>
          <p:cNvGrpSpPr/>
          <p:nvPr/>
        </p:nvGrpSpPr>
        <p:grpSpPr>
          <a:xfrm>
            <a:off x="15444965" y="6057761"/>
            <a:ext cx="1642554" cy="762139"/>
            <a:chOff x="9885978" y="7785237"/>
            <a:chExt cx="1642554" cy="762139"/>
          </a:xfrm>
        </p:grpSpPr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D62E39B0-87CC-4EF0-B728-A8BFEEA392F9}"/>
                </a:ext>
              </a:extLst>
            </p:cNvPr>
            <p:cNvCxnSpPr/>
            <p:nvPr/>
          </p:nvCxnSpPr>
          <p:spPr>
            <a:xfrm rot="10800000" flipV="1">
              <a:off x="10707254" y="7785237"/>
              <a:ext cx="0" cy="300474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2C461AE-B45F-46C2-9E67-FAF3595D0C01}"/>
                </a:ext>
              </a:extLst>
            </p:cNvPr>
            <p:cNvSpPr txBox="1"/>
            <p:nvPr/>
          </p:nvSpPr>
          <p:spPr>
            <a:xfrm>
              <a:off x="9885978" y="8085711"/>
              <a:ext cx="16425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B050"/>
                  </a:solidFill>
                  <a:latin typeface="Faustina" panose="020B0604020202020204" charset="0"/>
                </a:rPr>
                <a:t>Leaf nodes</a:t>
              </a:r>
              <a:endParaRPr lang="vi-VN" sz="2400">
                <a:solidFill>
                  <a:srgbClr val="00B05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9D724644-B7C2-4250-921F-1A095F89153E}"/>
              </a:ext>
            </a:extLst>
          </p:cNvPr>
          <p:cNvGrpSpPr/>
          <p:nvPr/>
        </p:nvGrpSpPr>
        <p:grpSpPr>
          <a:xfrm>
            <a:off x="13501152" y="7086850"/>
            <a:ext cx="3872448" cy="808755"/>
            <a:chOff x="13501152" y="7086850"/>
            <a:chExt cx="3872448" cy="808755"/>
          </a:xfrm>
        </p:grpSpPr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F2C68BE9-05B7-4E18-A18E-F0BE99083FD1}"/>
                </a:ext>
              </a:extLst>
            </p:cNvPr>
            <p:cNvCxnSpPr>
              <a:cxnSpLocks/>
              <a:stCxn id="101" idx="2"/>
            </p:cNvCxnSpPr>
            <p:nvPr/>
          </p:nvCxnSpPr>
          <p:spPr>
            <a:xfrm flipV="1">
              <a:off x="15189340" y="7427837"/>
              <a:ext cx="821277" cy="467768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18FC276-F49F-445B-85EB-09C0E796A436}"/>
                </a:ext>
              </a:extLst>
            </p:cNvPr>
            <p:cNvSpPr txBox="1"/>
            <p:nvPr/>
          </p:nvSpPr>
          <p:spPr>
            <a:xfrm>
              <a:off x="15951340" y="7086850"/>
              <a:ext cx="142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70C0"/>
                  </a:solidFill>
                  <a:latin typeface="Faustina" panose="020B0604020202020204" charset="0"/>
                </a:rPr>
                <a:t>Branches</a:t>
              </a:r>
              <a:endParaRPr lang="vi-VN" sz="2400">
                <a:solidFill>
                  <a:srgbClr val="0070C0"/>
                </a:solidFill>
                <a:latin typeface="Faustina" panose="020B0604020202020204" charset="0"/>
              </a:endParaRP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DF0BD58-ECAB-44ED-A5E1-C7800A2A887B}"/>
                </a:ext>
              </a:extLst>
            </p:cNvPr>
            <p:cNvCxnSpPr>
              <a:cxnSpLocks/>
              <a:endCxn id="149" idx="1"/>
            </p:cNvCxnSpPr>
            <p:nvPr/>
          </p:nvCxnSpPr>
          <p:spPr>
            <a:xfrm flipV="1">
              <a:off x="13501152" y="7317683"/>
              <a:ext cx="2450188" cy="455844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842DE30-7561-4572-928F-953B2096C323}"/>
              </a:ext>
            </a:extLst>
          </p:cNvPr>
          <p:cNvGrpSpPr/>
          <p:nvPr/>
        </p:nvGrpSpPr>
        <p:grpSpPr>
          <a:xfrm>
            <a:off x="13893940" y="4237731"/>
            <a:ext cx="4013060" cy="683776"/>
            <a:chOff x="13893940" y="4237731"/>
            <a:chExt cx="4013060" cy="683776"/>
          </a:xfrm>
        </p:grpSpPr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C634A715-B543-478D-A64A-6810B5959C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3940" y="4468564"/>
              <a:ext cx="2663616" cy="207254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B94AA00-5519-4E7B-848B-B3FE7B2E1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030070" y="4602437"/>
              <a:ext cx="520700" cy="319070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2CA63573-98F1-4D51-940E-6C74C1E140F3}"/>
                </a:ext>
              </a:extLst>
            </p:cNvPr>
            <p:cNvSpPr txBox="1"/>
            <p:nvPr/>
          </p:nvSpPr>
          <p:spPr>
            <a:xfrm>
              <a:off x="16484740" y="4237731"/>
              <a:ext cx="14222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0070C0"/>
                  </a:solidFill>
                  <a:latin typeface="Faustina" panose="020B0604020202020204" charset="0"/>
                </a:rPr>
                <a:t>Branches</a:t>
              </a:r>
              <a:endParaRPr lang="vi-VN" sz="2400">
                <a:solidFill>
                  <a:srgbClr val="0070C0"/>
                </a:solidFill>
                <a:latin typeface="Faustina" panose="020B0604020202020204" charset="0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C5C0D2CA-187C-4100-81ED-9AFB55B32BF7}"/>
              </a:ext>
            </a:extLst>
          </p:cNvPr>
          <p:cNvGrpSpPr/>
          <p:nvPr/>
        </p:nvGrpSpPr>
        <p:grpSpPr>
          <a:xfrm>
            <a:off x="9171503" y="5721015"/>
            <a:ext cx="3683613" cy="679251"/>
            <a:chOff x="9171505" y="5720923"/>
            <a:chExt cx="3683613" cy="679251"/>
          </a:xfrm>
        </p:grpSpPr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4FD0E23E-C454-401D-A68A-97AB06B7971C}"/>
                </a:ext>
              </a:extLst>
            </p:cNvPr>
            <p:cNvCxnSpPr>
              <a:cxnSpLocks/>
              <a:endCxn id="177" idx="3"/>
            </p:cNvCxnSpPr>
            <p:nvPr/>
          </p:nvCxnSpPr>
          <p:spPr>
            <a:xfrm flipH="1" flipV="1">
              <a:off x="10592016" y="5951756"/>
              <a:ext cx="2263102" cy="186672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B7166A8E-4D3C-47E5-B146-9BD368E8F1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587792" y="6069388"/>
              <a:ext cx="553781" cy="330786"/>
            </a:xfrm>
            <a:prstGeom prst="straightConnector1">
              <a:avLst/>
            </a:prstGeom>
            <a:ln w="19050">
              <a:solidFill>
                <a:srgbClr val="0466DA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F786D03-34CB-4364-9941-6371EA0086F8}"/>
                </a:ext>
              </a:extLst>
            </p:cNvPr>
            <p:cNvSpPr txBox="1"/>
            <p:nvPr/>
          </p:nvSpPr>
          <p:spPr>
            <a:xfrm>
              <a:off x="9171505" y="5720923"/>
              <a:ext cx="14205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>
                  <a:solidFill>
                    <a:srgbClr val="0070C0"/>
                  </a:solidFill>
                  <a:latin typeface="Faustina" panose="020B0604020202020204" charset="0"/>
                </a:rPr>
                <a:t>Branches</a:t>
              </a:r>
              <a:endParaRPr lang="vi-VN" sz="2400">
                <a:solidFill>
                  <a:srgbClr val="0070C0"/>
                </a:solidFill>
                <a:latin typeface="Faustina" panose="020B0604020202020204" charset="0"/>
              </a:endParaRPr>
            </a:p>
          </p:txBody>
        </p:sp>
      </p:grpSp>
    </p:spTree>
  </p:cSld>
  <p:clrMapOvr>
    <a:masterClrMapping/>
  </p:clrMapOvr>
  <p:transition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368853" y="1018818"/>
            <a:ext cx="6775147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1" spc="131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Định</a:t>
            </a:r>
            <a:r>
              <a:rPr lang="en-US" sz="4400" b="1" spc="13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4400" b="1" spc="131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nghĩa</a:t>
            </a:r>
            <a:r>
              <a:rPr lang="en-US" sz="4400" b="1" spc="13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4400" b="1" spc="131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thuật</a:t>
            </a:r>
            <a:r>
              <a:rPr lang="en-US" sz="4400" b="1" spc="13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4400" b="1" spc="131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toán</a:t>
            </a:r>
            <a:endParaRPr lang="en-US" sz="4400" b="1" spc="131">
              <a:solidFill>
                <a:srgbClr val="000000"/>
              </a:solidFill>
              <a:latin typeface="Faustina Bold"/>
              <a:ea typeface="Faustina Bold"/>
              <a:cs typeface="Faustina Bold"/>
              <a:sym typeface="Faustina Bold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862166" y="995506"/>
            <a:ext cx="1163499" cy="745012"/>
          </a:xfrm>
          <a:custGeom>
            <a:avLst/>
            <a:gdLst/>
            <a:ahLst/>
            <a:cxnLst/>
            <a:rect l="l" t="t" r="r" b="b"/>
            <a:pathLst>
              <a:path w="1163499" h="745012">
                <a:moveTo>
                  <a:pt x="0" y="0"/>
                </a:moveTo>
                <a:lnTo>
                  <a:pt x="1163499" y="0"/>
                </a:lnTo>
                <a:lnTo>
                  <a:pt x="1163499" y="745012"/>
                </a:lnTo>
                <a:lnTo>
                  <a:pt x="0" y="7450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468" r="-146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8397" y="1018818"/>
            <a:ext cx="1147268" cy="66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80"/>
              </a:lnSpc>
            </a:pPr>
            <a:r>
              <a:rPr lang="en-US" sz="4400" b="1" spc="131">
                <a:solidFill>
                  <a:srgbClr val="F8F8F8"/>
                </a:solidFill>
                <a:latin typeface="Faustina Bold"/>
                <a:ea typeface="Faustina Bold"/>
                <a:cs typeface="Faustina Bold"/>
                <a:sym typeface="Faustina Bold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9836" y="2097528"/>
            <a:ext cx="16098964" cy="3596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Cắt tỉa (Pruning)</a:t>
            </a:r>
          </a:p>
          <a:p>
            <a:pPr marL="1203960" lvl="3" indent="-248920" algn="just">
              <a:lnSpc>
                <a:spcPts val="5759"/>
              </a:lnSpc>
              <a:buFont typeface="Arial"/>
              <a:buChar char="⚬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Mục đích: Ngăn chặn overfitting.</a:t>
            </a:r>
          </a:p>
          <a:p>
            <a:pPr marL="1203960" lvl="3" indent="-248920" algn="just">
              <a:lnSpc>
                <a:spcPts val="5759"/>
              </a:lnSpc>
              <a:buFont typeface="Arial"/>
              <a:buChar char="⚬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Kỹ thuật cắt tỉa phổ biến:</a:t>
            </a:r>
          </a:p>
          <a:p>
            <a:pPr marL="2212340" lvl="5" indent="-342900" algn="just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Cắt tỉa độ phức tạp chi phí: Loại bỏ nút có chi phí âm.</a:t>
            </a:r>
          </a:p>
          <a:p>
            <a:pPr marL="2212340" lvl="5" indent="-342900" algn="just">
              <a:lnSpc>
                <a:spcPts val="5759"/>
              </a:lnSpc>
              <a:buFont typeface="Wingdings" panose="05000000000000000000" pitchFamily="2" charset="2"/>
              <a:buChar char="Ø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Cắt tỉa độ lợi thông tin: Loại bỏ nút có độ lợi thông tin thấp.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09600" y="8545912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B0CCDC-D187-4621-B344-CB08F625CE24}"/>
              </a:ext>
            </a:extLst>
          </p:cNvPr>
          <p:cNvGrpSpPr/>
          <p:nvPr/>
        </p:nvGrpSpPr>
        <p:grpSpPr>
          <a:xfrm>
            <a:off x="862166" y="995506"/>
            <a:ext cx="12029191" cy="745012"/>
            <a:chOff x="862166" y="995506"/>
            <a:chExt cx="12029191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1052250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Cách hoạt động thuật toán CART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8" cy="745012"/>
            </a:xfrm>
            <a:custGeom>
              <a:avLst/>
              <a:gdLst/>
              <a:ahLst/>
              <a:cxnLst/>
              <a:rect l="l" t="t" r="r" b="b"/>
              <a:pathLst>
                <a:path w="1163498" h="745012">
                  <a:moveTo>
                    <a:pt x="0" y="0"/>
                  </a:moveTo>
                  <a:lnTo>
                    <a:pt x="1163498" y="0"/>
                  </a:lnTo>
                  <a:lnTo>
                    <a:pt x="1163498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878397" y="2097528"/>
            <a:ext cx="16495203" cy="13652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Áp dụng phương pháp </a:t>
            </a:r>
            <a:r>
              <a:rPr lang="vi-VN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“chia để trị” (divide and conquer)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để chia dữ liệu thành các nhánh. 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Quy trình gồm các bước sau:</a:t>
            </a:r>
            <a:endParaRPr lang="en-US" sz="2400" spc="72">
              <a:solidFill>
                <a:srgbClr val="000000"/>
              </a:solidFill>
              <a:latin typeface="Faustina"/>
              <a:ea typeface="Faustina"/>
              <a:cs typeface="Faustina"/>
              <a:sym typeface="Faustina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19D1A5-E028-4031-9857-AB690BE19A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2166" y="3823940"/>
            <a:ext cx="927330" cy="8795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D277B7-1B1D-4141-B520-3BD2D7EEF3B3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878397" y="4703457"/>
            <a:ext cx="1401386" cy="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F274B59-B042-4D79-9B67-679744653D7F}"/>
              </a:ext>
            </a:extLst>
          </p:cNvPr>
          <p:cNvCxnSpPr>
            <a:cxnSpLocks/>
          </p:cNvCxnSpPr>
          <p:nvPr/>
        </p:nvCxnSpPr>
        <p:spPr>
          <a:xfrm flipV="1">
            <a:off x="11042783" y="4703455"/>
            <a:ext cx="2418500" cy="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E79D75A-9350-4EF9-9179-A6B5398CE61A}"/>
              </a:ext>
            </a:extLst>
          </p:cNvPr>
          <p:cNvSpPr/>
          <p:nvPr/>
        </p:nvSpPr>
        <p:spPr>
          <a:xfrm>
            <a:off x="2279783" y="4317524"/>
            <a:ext cx="8763000" cy="7718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Xác định thuộc tính tốt nhất để phân chia (Splitting Criterion)</a:t>
            </a:r>
            <a:endParaRPr lang="vi-VN" sz="24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3DBB5FD-46E9-4AD3-A43B-AD815F10246A}"/>
              </a:ext>
            </a:extLst>
          </p:cNvPr>
          <p:cNvSpPr/>
          <p:nvPr/>
        </p:nvSpPr>
        <p:spPr>
          <a:xfrm>
            <a:off x="13461283" y="4317524"/>
            <a:ext cx="3683717" cy="7718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Xây dựng cây quyết định</a:t>
            </a:r>
            <a:endParaRPr lang="vi-VN" sz="240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94813475-DC5B-4889-B5EF-95E814440978}"/>
              </a:ext>
            </a:extLst>
          </p:cNvPr>
          <p:cNvCxnSpPr>
            <a:cxnSpLocks/>
          </p:cNvCxnSpPr>
          <p:nvPr/>
        </p:nvCxnSpPr>
        <p:spPr>
          <a:xfrm flipH="1">
            <a:off x="13714925" y="4703456"/>
            <a:ext cx="3430075" cy="1870769"/>
          </a:xfrm>
          <a:prstGeom prst="bentConnector3">
            <a:avLst>
              <a:gd name="adj1" fmla="val -6665"/>
            </a:avLst>
          </a:prstGeom>
          <a:ln w="28575">
            <a:solidFill>
              <a:srgbClr val="F89D52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1131330-0824-4E13-81DE-A08991CCBFAC}"/>
              </a:ext>
            </a:extLst>
          </p:cNvPr>
          <p:cNvSpPr/>
          <p:nvPr/>
        </p:nvSpPr>
        <p:spPr>
          <a:xfrm>
            <a:off x="10538491" y="6188293"/>
            <a:ext cx="3176434" cy="7718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Cắt tỉa cây (Pruning)</a:t>
            </a:r>
            <a:endParaRPr lang="vi-VN" sz="240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339B862-2435-4225-8FD6-73FF5C30CAAD}"/>
              </a:ext>
            </a:extLst>
          </p:cNvPr>
          <p:cNvSpPr/>
          <p:nvPr/>
        </p:nvSpPr>
        <p:spPr>
          <a:xfrm>
            <a:off x="5517879" y="6188294"/>
            <a:ext cx="2233766" cy="77186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Dự đoán</a:t>
            </a:r>
            <a:endParaRPr lang="vi-VN" sz="2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5075093-42C4-4BF5-BE3F-C61EC4C9B6E6}"/>
              </a:ext>
            </a:extLst>
          </p:cNvPr>
          <p:cNvCxnSpPr>
            <a:cxnSpLocks/>
            <a:stCxn id="43" idx="1"/>
            <a:endCxn id="44" idx="3"/>
          </p:cNvCxnSpPr>
          <p:nvPr/>
        </p:nvCxnSpPr>
        <p:spPr>
          <a:xfrm flipH="1">
            <a:off x="7751645" y="6574226"/>
            <a:ext cx="2786846" cy="1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4718CCA-CF44-43C1-B721-0DDF4E968A38}"/>
              </a:ext>
            </a:extLst>
          </p:cNvPr>
          <p:cNvGrpSpPr/>
          <p:nvPr/>
        </p:nvGrpSpPr>
        <p:grpSpPr>
          <a:xfrm>
            <a:off x="3713852" y="5089389"/>
            <a:ext cx="5970673" cy="1915724"/>
            <a:chOff x="3713852" y="5089389"/>
            <a:chExt cx="5970673" cy="1915724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D646196-2CAF-47A2-BB34-FD4CCE488201}"/>
                </a:ext>
              </a:extLst>
            </p:cNvPr>
            <p:cNvCxnSpPr>
              <a:cxnSpLocks/>
              <a:stCxn id="16" idx="2"/>
              <a:endCxn id="93" idx="0"/>
            </p:cNvCxnSpPr>
            <p:nvPr/>
          </p:nvCxnSpPr>
          <p:spPr>
            <a:xfrm flipH="1">
              <a:off x="4830735" y="5089389"/>
              <a:ext cx="1830548" cy="359640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23FD68D-634E-44EE-82AE-0FD9EFD9B285}"/>
                </a:ext>
              </a:extLst>
            </p:cNvPr>
            <p:cNvCxnSpPr>
              <a:cxnSpLocks/>
              <a:stCxn id="16" idx="2"/>
              <a:endCxn id="106" idx="0"/>
            </p:cNvCxnSpPr>
            <p:nvPr/>
          </p:nvCxnSpPr>
          <p:spPr>
            <a:xfrm>
              <a:off x="6661283" y="5089389"/>
              <a:ext cx="1689743" cy="359640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7162CA7-1660-449E-A51B-18B54E104D39}"/>
                </a:ext>
              </a:extLst>
            </p:cNvPr>
            <p:cNvSpPr txBox="1"/>
            <p:nvPr/>
          </p:nvSpPr>
          <p:spPr>
            <a:xfrm>
              <a:off x="3713852" y="5449029"/>
              <a:ext cx="22337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Phân loại (Classification)</a:t>
              </a:r>
              <a:endParaRPr lang="vi-VN" sz="2200"/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C8F1FAD-F26A-4C9D-9D8C-42650A8E5204}"/>
                </a:ext>
              </a:extLst>
            </p:cNvPr>
            <p:cNvCxnSpPr>
              <a:cxnSpLocks/>
              <a:stCxn id="117" idx="0"/>
              <a:endCxn id="93" idx="2"/>
            </p:cNvCxnSpPr>
            <p:nvPr/>
          </p:nvCxnSpPr>
          <p:spPr>
            <a:xfrm flipV="1">
              <a:off x="4830735" y="6218470"/>
              <a:ext cx="0" cy="355756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0630E48-F8E4-4965-A71D-3B49AB68BB6E}"/>
                </a:ext>
              </a:extLst>
            </p:cNvPr>
            <p:cNvSpPr txBox="1"/>
            <p:nvPr/>
          </p:nvSpPr>
          <p:spPr>
            <a:xfrm>
              <a:off x="7234143" y="5449029"/>
              <a:ext cx="2233766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Hồi quy </a:t>
              </a:r>
            </a:p>
            <a:p>
              <a:pPr algn="ctr"/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(Regression)</a:t>
              </a:r>
              <a:endParaRPr lang="vi-VN" sz="2200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F8E9F64F-1D89-446C-B697-4A962C835980}"/>
                </a:ext>
              </a:extLst>
            </p:cNvPr>
            <p:cNvCxnSpPr>
              <a:cxnSpLocks/>
              <a:stCxn id="120" idx="0"/>
              <a:endCxn id="106" idx="2"/>
            </p:cNvCxnSpPr>
            <p:nvPr/>
          </p:nvCxnSpPr>
          <p:spPr>
            <a:xfrm flipV="1">
              <a:off x="8351026" y="6218470"/>
              <a:ext cx="0" cy="355756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A4113E5-B25F-489E-B10E-298A762FDE08}"/>
                </a:ext>
              </a:extLst>
            </p:cNvPr>
            <p:cNvSpPr txBox="1"/>
            <p:nvPr/>
          </p:nvSpPr>
          <p:spPr>
            <a:xfrm>
              <a:off x="3713852" y="6574226"/>
              <a:ext cx="2233766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Gini Index</a:t>
              </a:r>
              <a:endParaRPr lang="vi-VN" sz="22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BDD8264C-5E7E-4BF0-8017-3FBC26838D91}"/>
                </a:ext>
              </a:extLst>
            </p:cNvPr>
            <p:cNvSpPr txBox="1"/>
            <p:nvPr/>
          </p:nvSpPr>
          <p:spPr>
            <a:xfrm>
              <a:off x="7017526" y="6574226"/>
              <a:ext cx="2666999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Variance Reduction</a:t>
              </a:r>
              <a:endParaRPr lang="vi-VN" sz="2200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8CAF1E85-C129-45D2-B2C7-2A9C3F6ACC95}"/>
              </a:ext>
            </a:extLst>
          </p:cNvPr>
          <p:cNvGrpSpPr/>
          <p:nvPr/>
        </p:nvGrpSpPr>
        <p:grpSpPr>
          <a:xfrm>
            <a:off x="2819400" y="6960159"/>
            <a:ext cx="7312331" cy="2859504"/>
            <a:chOff x="2819400" y="6960159"/>
            <a:chExt cx="7312331" cy="285950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4F7A9435-027D-404C-A8CE-E8DF078FEF26}"/>
                </a:ext>
              </a:extLst>
            </p:cNvPr>
            <p:cNvSpPr txBox="1"/>
            <p:nvPr/>
          </p:nvSpPr>
          <p:spPr>
            <a:xfrm>
              <a:off x="2819400" y="8267700"/>
              <a:ext cx="3886200" cy="15519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Mỗi nút lá chứa </a:t>
              </a:r>
              <a:r>
                <a:rPr lang="vi-VN" sz="2200" b="1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nhãn lớp phổ biến nhất </a:t>
              </a:r>
              <a:r>
                <a:rPr lang="vi-VN" sz="2200" spc="72">
                  <a:solidFill>
                    <a:srgbClr val="000000"/>
                  </a:solidFill>
                  <a:latin typeface="Faustina"/>
                  <a:ea typeface="Faustina"/>
                  <a:cs typeface="Faustina"/>
                  <a:sym typeface="Faustina"/>
                </a:rPr>
                <a:t>trong tập dữ liệu thuộc nút đó.</a:t>
              </a:r>
              <a:endParaRPr lang="vi-VN" sz="2200"/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C4140CC5-43B2-4A85-9230-6D89F81DEC94}"/>
                </a:ext>
              </a:extLst>
            </p:cNvPr>
            <p:cNvGrpSpPr/>
            <p:nvPr/>
          </p:nvGrpSpPr>
          <p:grpSpPr>
            <a:xfrm>
              <a:off x="3645617" y="6960159"/>
              <a:ext cx="6486114" cy="2859504"/>
              <a:chOff x="3645617" y="6960159"/>
              <a:chExt cx="6486114" cy="2859504"/>
            </a:xfrm>
          </p:grpSpPr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D6A13A6A-F9B9-4BC8-BC05-1EC8E6F5DE13}"/>
                  </a:ext>
                </a:extLst>
              </p:cNvPr>
              <p:cNvCxnSpPr>
                <a:cxnSpLocks/>
                <a:stCxn id="44" idx="2"/>
                <a:endCxn id="140" idx="0"/>
              </p:cNvCxnSpPr>
              <p:nvPr/>
            </p:nvCxnSpPr>
            <p:spPr>
              <a:xfrm flipH="1">
                <a:off x="4762500" y="6960159"/>
                <a:ext cx="1872262" cy="374418"/>
              </a:xfrm>
              <a:prstGeom prst="line">
                <a:avLst/>
              </a:prstGeom>
              <a:ln w="19050">
                <a:solidFill>
                  <a:srgbClr val="F89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C44156C-0B30-499F-9E4A-4716FF4211CF}"/>
                  </a:ext>
                </a:extLst>
              </p:cNvPr>
              <p:cNvCxnSpPr>
                <a:cxnSpLocks/>
                <a:stCxn id="44" idx="2"/>
                <a:endCxn id="142" idx="0"/>
              </p:cNvCxnSpPr>
              <p:nvPr/>
            </p:nvCxnSpPr>
            <p:spPr>
              <a:xfrm>
                <a:off x="6634762" y="6960159"/>
                <a:ext cx="1941936" cy="374418"/>
              </a:xfrm>
              <a:prstGeom prst="line">
                <a:avLst/>
              </a:prstGeom>
              <a:ln w="19050">
                <a:solidFill>
                  <a:srgbClr val="F89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70917322-3946-4594-98E2-9CDFC1C812C9}"/>
                  </a:ext>
                </a:extLst>
              </p:cNvPr>
              <p:cNvSpPr txBox="1"/>
              <p:nvPr/>
            </p:nvSpPr>
            <p:spPr>
              <a:xfrm>
                <a:off x="3645617" y="7334577"/>
                <a:ext cx="223376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vi-VN" sz="22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Phân loại (Classification)</a:t>
                </a:r>
                <a:endParaRPr lang="vi-VN" sz="2200"/>
              </a:p>
            </p:txBody>
          </p: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63AD690B-B0DD-47B9-8137-751A1129EAE4}"/>
                  </a:ext>
                </a:extLst>
              </p:cNvPr>
              <p:cNvCxnSpPr>
                <a:cxnSpLocks/>
                <a:endCxn id="140" idx="2"/>
              </p:cNvCxnSpPr>
              <p:nvPr/>
            </p:nvCxnSpPr>
            <p:spPr>
              <a:xfrm flipV="1">
                <a:off x="4762500" y="8104018"/>
                <a:ext cx="0" cy="296159"/>
              </a:xfrm>
              <a:prstGeom prst="line">
                <a:avLst/>
              </a:prstGeom>
              <a:ln w="19050">
                <a:solidFill>
                  <a:srgbClr val="F89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B68DEDF9-AB76-4837-894F-87C5BEF5C264}"/>
                  </a:ext>
                </a:extLst>
              </p:cNvPr>
              <p:cNvSpPr txBox="1"/>
              <p:nvPr/>
            </p:nvSpPr>
            <p:spPr>
              <a:xfrm>
                <a:off x="7459815" y="7334577"/>
                <a:ext cx="2233766" cy="769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vi-VN" sz="22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Hồi quy </a:t>
                </a:r>
              </a:p>
              <a:p>
                <a:pPr algn="ctr"/>
                <a:r>
                  <a:rPr lang="vi-VN" sz="22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(Regression)</a:t>
                </a:r>
              </a:p>
            </p:txBody>
          </p: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FFC3E1DD-BF2C-4381-8CA6-91957A45459A}"/>
                  </a:ext>
                </a:extLst>
              </p:cNvPr>
              <p:cNvCxnSpPr>
                <a:cxnSpLocks/>
                <a:endCxn id="142" idx="2"/>
              </p:cNvCxnSpPr>
              <p:nvPr/>
            </p:nvCxnSpPr>
            <p:spPr>
              <a:xfrm flipV="1">
                <a:off x="8576698" y="8104018"/>
                <a:ext cx="0" cy="296159"/>
              </a:xfrm>
              <a:prstGeom prst="line">
                <a:avLst/>
              </a:prstGeom>
              <a:ln w="19050">
                <a:solidFill>
                  <a:srgbClr val="F89D5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8F971AD2-A2ED-4EBA-9E47-D3F2A92BEA59}"/>
                  </a:ext>
                </a:extLst>
              </p:cNvPr>
              <p:cNvSpPr txBox="1"/>
              <p:nvPr/>
            </p:nvSpPr>
            <p:spPr>
              <a:xfrm>
                <a:off x="7021665" y="8267700"/>
                <a:ext cx="3110066" cy="15519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vi-VN" sz="22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Mỗi nút lá chứa </a:t>
                </a:r>
                <a:r>
                  <a:rPr lang="vi-VN" sz="2200" b="1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giá trị trung bình </a:t>
                </a:r>
                <a:r>
                  <a:rPr lang="vi-VN" sz="2200" spc="72">
                    <a:solidFill>
                      <a:srgbClr val="000000"/>
                    </a:solidFill>
                    <a:latin typeface="Faustina"/>
                    <a:ea typeface="Faustina"/>
                    <a:cs typeface="Faustina"/>
                    <a:sym typeface="Faustina"/>
                  </a:rPr>
                  <a:t>của biến mục tiêu trong nút đó.</a:t>
                </a:r>
                <a:endParaRPr lang="vi-VN" sz="2200"/>
              </a:p>
            </p:txBody>
          </p: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9C81671D-1EC5-4A8E-80DB-55754DC0E8F0}"/>
              </a:ext>
            </a:extLst>
          </p:cNvPr>
          <p:cNvGrpSpPr/>
          <p:nvPr/>
        </p:nvGrpSpPr>
        <p:grpSpPr>
          <a:xfrm>
            <a:off x="10538491" y="6960158"/>
            <a:ext cx="3176434" cy="2295792"/>
            <a:chOff x="10538491" y="6960158"/>
            <a:chExt cx="3176434" cy="2295792"/>
          </a:xfrm>
        </p:grpSpPr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844F95C-8497-4D79-921B-EE937EE90FEB}"/>
                </a:ext>
              </a:extLst>
            </p:cNvPr>
            <p:cNvSpPr txBox="1"/>
            <p:nvPr/>
          </p:nvSpPr>
          <p:spPr>
            <a:xfrm>
              <a:off x="10538491" y="7200900"/>
              <a:ext cx="3176434" cy="20550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vi-VN" sz="2200">
                  <a:solidFill>
                    <a:srgbClr val="000000"/>
                  </a:solidFill>
                  <a:latin typeface="Faustina" panose="020B0604020202020204" charset="0"/>
                </a:rPr>
                <a:t>S</a:t>
              </a:r>
              <a:r>
                <a:rPr lang="vi-VN" sz="2200" b="0" i="0" u="none" strike="noStrike">
                  <a:solidFill>
                    <a:srgbClr val="000000"/>
                  </a:solidFill>
                  <a:effectLst/>
                  <a:latin typeface="Faustina" panose="020B0604020202020204" charset="0"/>
                </a:rPr>
                <a:t>ử dụng </a:t>
              </a:r>
              <a:r>
                <a:rPr lang="vi-VN" sz="2200" b="1" i="0" u="none" strike="noStrike">
                  <a:solidFill>
                    <a:srgbClr val="000000"/>
                  </a:solidFill>
                  <a:effectLst/>
                  <a:latin typeface="Faustina" panose="020B0604020202020204" charset="0"/>
                </a:rPr>
                <a:t>phương pháp Cost-Complexity Pruning </a:t>
              </a:r>
              <a:r>
                <a:rPr lang="vi-VN" sz="2200" b="0" i="0" u="none" strike="noStrike">
                  <a:solidFill>
                    <a:srgbClr val="000000"/>
                  </a:solidFill>
                  <a:effectLst/>
                  <a:latin typeface="Faustina" panose="020B0604020202020204" charset="0"/>
                </a:rPr>
                <a:t>để tìm ra kích thước cây tối ưu</a:t>
              </a:r>
              <a:endParaRPr lang="vi-VN" sz="2200">
                <a:latin typeface="Faustina" panose="020B0604020202020204" charset="0"/>
              </a:endParaRPr>
            </a:p>
          </p:txBody>
        </p: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13BEC337-1832-4DCD-B371-22127E74CBBB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 flipV="1">
              <a:off x="12126708" y="6960158"/>
              <a:ext cx="0" cy="374419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3D29B6E6-39E3-496E-A6AF-EE50AE935E37}"/>
              </a:ext>
            </a:extLst>
          </p:cNvPr>
          <p:cNvGrpSpPr/>
          <p:nvPr/>
        </p:nvGrpSpPr>
        <p:grpSpPr>
          <a:xfrm>
            <a:off x="12483740" y="5089389"/>
            <a:ext cx="5638801" cy="3277223"/>
            <a:chOff x="12483740" y="5089389"/>
            <a:chExt cx="5638801" cy="3277223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9E6D1E30-4304-4FAA-AAE6-7D2F1057E4BA}"/>
                </a:ext>
              </a:extLst>
            </p:cNvPr>
            <p:cNvSpPr txBox="1"/>
            <p:nvPr/>
          </p:nvSpPr>
          <p:spPr>
            <a:xfrm>
              <a:off x="12483740" y="5295900"/>
              <a:ext cx="5638801" cy="30707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vi-VN" sz="2200">
                  <a:solidFill>
                    <a:srgbClr val="000000"/>
                  </a:solidFill>
                  <a:latin typeface="Faustina" panose="020B0604020202020204" charset="0"/>
                </a:rPr>
                <a:t>Bắt đầu từ gốc cây (root), thuật toán tìm thuộc tính tốt nhất để chia dữ liệu thành hai nhánh con (binary split).</a:t>
              </a:r>
            </a:p>
            <a:p>
              <a:pPr marL="342900" indent="-342900" algn="just">
                <a:lnSpc>
                  <a:spcPct val="150000"/>
                </a:lnSpc>
                <a:buFont typeface="Courier New" panose="02070309020205020404" pitchFamily="49" charset="0"/>
                <a:buChar char="o"/>
              </a:pPr>
              <a:r>
                <a:rPr lang="vi-VN" sz="2200">
                  <a:solidFill>
                    <a:srgbClr val="000000"/>
                  </a:solidFill>
                  <a:latin typeface="Faustina" panose="020B0604020202020204" charset="0"/>
                </a:rPr>
                <a:t>Quá trình chia nhánh này lặp lại cho đến khi thỏa mãn một trong các điều kiện dừng (stop criteria)</a:t>
              </a:r>
            </a:p>
          </p:txBody>
        </p: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9ADE45F0-AB5A-4B7E-887C-5ECBBAF58780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5303142" y="5089389"/>
              <a:ext cx="0" cy="359640"/>
            </a:xfrm>
            <a:prstGeom prst="line">
              <a:avLst/>
            </a:prstGeom>
            <a:ln w="19050">
              <a:solidFill>
                <a:srgbClr val="F89D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4" name="Picture 193">
            <a:extLst>
              <a:ext uri="{FF2B5EF4-FFF2-40B4-BE49-F238E27FC236}">
                <a16:creationId xmlns:a16="http://schemas.microsoft.com/office/drawing/2014/main" id="{158C2A6D-2865-4F62-B729-5C96CBB925F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834" y="5711785"/>
            <a:ext cx="927330" cy="917615"/>
          </a:xfrm>
          <a:prstGeom prst="rect">
            <a:avLst/>
          </a:prstGeom>
        </p:spPr>
      </p:pic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32CD7FBC-0F99-41DA-AFDA-4775D6AEA4B3}"/>
              </a:ext>
            </a:extLst>
          </p:cNvPr>
          <p:cNvCxnSpPr/>
          <p:nvPr/>
        </p:nvCxnSpPr>
        <p:spPr>
          <a:xfrm flipH="1">
            <a:off x="862166" y="6583558"/>
            <a:ext cx="4655713" cy="0"/>
          </a:xfrm>
          <a:prstGeom prst="line">
            <a:avLst/>
          </a:prstGeom>
          <a:ln w="28575">
            <a:solidFill>
              <a:srgbClr val="F7964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03169 -0.00062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9 -0.00062 L 0.64002 0.00262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002 0.00262 L 0.75825 0.00262 C 0.81103 0.00262 0.87648 0.05216 0.87648 0.09259 L 0.87648 0.18271 " pathEditMode="relative" rAng="0" ptsTypes="AAAA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23" y="8997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32099E-6 L -0.1737 0.00169 " pathEditMode="relative" rAng="0" ptsTypes="AA">
                                      <p:cBhvr>
                                        <p:cTn id="7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9" y="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44 4.32099E-6 L -0.50261 -0.00078 " pathEditMode="relative" rAng="0" ptsTypes="AA">
                                      <p:cBhvr>
                                        <p:cTn id="87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5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844 4.32099E-6 L -0.88177 -0.00263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67" y="-13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70182" y="2973694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523689" y="3076034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9B0CCDC-D187-4621-B344-CB08F625CE24}"/>
              </a:ext>
            </a:extLst>
          </p:cNvPr>
          <p:cNvGrpSpPr/>
          <p:nvPr/>
        </p:nvGrpSpPr>
        <p:grpSpPr>
          <a:xfrm>
            <a:off x="862166" y="995506"/>
            <a:ext cx="12029191" cy="745012"/>
            <a:chOff x="862166" y="995506"/>
            <a:chExt cx="12029191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10522504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Cách hoạt động thuật toán CART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8" cy="745012"/>
            </a:xfrm>
            <a:custGeom>
              <a:avLst/>
              <a:gdLst/>
              <a:ahLst/>
              <a:cxnLst/>
              <a:rect l="l" t="t" r="r" b="b"/>
              <a:pathLst>
                <a:path w="1163498" h="745012">
                  <a:moveTo>
                    <a:pt x="0" y="0"/>
                  </a:moveTo>
                  <a:lnTo>
                    <a:pt x="1163498" y="0"/>
                  </a:lnTo>
                  <a:lnTo>
                    <a:pt x="1163498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02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5ED79917-2397-4239-AAA6-247E923B9F63}"/>
              </a:ext>
            </a:extLst>
          </p:cNvPr>
          <p:cNvGrpSpPr/>
          <p:nvPr/>
        </p:nvGrpSpPr>
        <p:grpSpPr>
          <a:xfrm>
            <a:off x="2241542" y="2222360"/>
            <a:ext cx="13804916" cy="7264540"/>
            <a:chOff x="2882884" y="2222360"/>
            <a:chExt cx="11647514" cy="535125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415387D-07CA-4B4E-8A96-A66474E21B78}"/>
                </a:ext>
              </a:extLst>
            </p:cNvPr>
            <p:cNvSpPr/>
            <p:nvPr/>
          </p:nvSpPr>
          <p:spPr>
            <a:xfrm>
              <a:off x="7393776" y="2222360"/>
              <a:ext cx="1981200" cy="457200"/>
            </a:xfrm>
            <a:prstGeom prst="roundRect">
              <a:avLst/>
            </a:prstGeom>
            <a:solidFill>
              <a:srgbClr val="CD2B80"/>
            </a:solidFill>
            <a:ln>
              <a:solidFill>
                <a:srgbClr val="CD2B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Root Node</a:t>
              </a: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FD7A6545-ECCB-4BDE-8A88-30EFB9F3A3D9}"/>
                </a:ext>
              </a:extLst>
            </p:cNvPr>
            <p:cNvGrpSpPr/>
            <p:nvPr/>
          </p:nvGrpSpPr>
          <p:grpSpPr>
            <a:xfrm>
              <a:off x="6024551" y="2679560"/>
              <a:ext cx="4724400" cy="1287745"/>
              <a:chOff x="4876798" y="2266845"/>
              <a:chExt cx="4724400" cy="1120983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5ED90BA-8295-4FA9-9609-31A30AB8C3F8}"/>
                  </a:ext>
                </a:extLst>
              </p:cNvPr>
              <p:cNvCxnSpPr>
                <a:cxnSpLocks/>
                <a:stCxn id="14" idx="2"/>
                <a:endCxn id="30" idx="1"/>
              </p:cNvCxnSpPr>
              <p:nvPr/>
            </p:nvCxnSpPr>
            <p:spPr>
              <a:xfrm>
                <a:off x="7236623" y="2266845"/>
                <a:ext cx="2374" cy="558895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Left Bracket 29">
                <a:extLst>
                  <a:ext uri="{FF2B5EF4-FFF2-40B4-BE49-F238E27FC236}">
                    <a16:creationId xmlns:a16="http://schemas.microsoft.com/office/drawing/2014/main" id="{8EAB7F5F-AB63-46EE-ADA7-4C45A22027DE}"/>
                  </a:ext>
                </a:extLst>
              </p:cNvPr>
              <p:cNvSpPr/>
              <p:nvPr/>
            </p:nvSpPr>
            <p:spPr>
              <a:xfrm rot="5400000">
                <a:off x="6957954" y="744584"/>
                <a:ext cx="562088" cy="4724400"/>
              </a:xfrm>
              <a:prstGeom prst="leftBracket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37FE03B-4F6E-47D8-AC07-8AB63CDB3F8C}"/>
                </a:ext>
              </a:extLst>
            </p:cNvPr>
            <p:cNvSpPr/>
            <p:nvPr/>
          </p:nvSpPr>
          <p:spPr>
            <a:xfrm>
              <a:off x="4767251" y="3981891"/>
              <a:ext cx="2514600" cy="457200"/>
            </a:xfrm>
            <a:prstGeom prst="roundRect">
              <a:avLst/>
            </a:prstGeom>
            <a:solidFill>
              <a:srgbClr val="2B3065"/>
            </a:solidFill>
            <a:ln>
              <a:solidFill>
                <a:srgbClr val="2B306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Internal Node</a:t>
              </a:r>
            </a:p>
          </p:txBody>
        </p:sp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78F5336D-5473-4392-8F9A-FBDF18A36710}"/>
                </a:ext>
              </a:extLst>
            </p:cNvPr>
            <p:cNvSpPr/>
            <p:nvPr/>
          </p:nvSpPr>
          <p:spPr>
            <a:xfrm>
              <a:off x="9491651" y="3981891"/>
              <a:ext cx="2514600" cy="457200"/>
            </a:xfrm>
            <a:prstGeom prst="roundRect">
              <a:avLst/>
            </a:prstGeom>
            <a:solidFill>
              <a:srgbClr val="FF3636"/>
            </a:solidFill>
            <a:ln>
              <a:solidFill>
                <a:srgbClr val="FF363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Internal Node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B3D1D4F-BB8D-4F29-A441-07C2FB7F90D7}"/>
                </a:ext>
              </a:extLst>
            </p:cNvPr>
            <p:cNvGrpSpPr/>
            <p:nvPr/>
          </p:nvGrpSpPr>
          <p:grpSpPr>
            <a:xfrm>
              <a:off x="4139386" y="4439091"/>
              <a:ext cx="3779849" cy="1300025"/>
              <a:chOff x="5480678" y="3183411"/>
              <a:chExt cx="4724400" cy="693184"/>
            </a:xfrm>
          </p:grpSpPr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AB6D524-544E-438C-B1EE-16BB70CF1944}"/>
                  </a:ext>
                </a:extLst>
              </p:cNvPr>
              <p:cNvCxnSpPr>
                <a:cxnSpLocks/>
                <a:stCxn id="56" idx="2"/>
                <a:endCxn id="67" idx="1"/>
              </p:cNvCxnSpPr>
              <p:nvPr/>
            </p:nvCxnSpPr>
            <p:spPr>
              <a:xfrm>
                <a:off x="7836929" y="3183411"/>
                <a:ext cx="5948" cy="3488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Left Bracket 66">
                <a:extLst>
                  <a:ext uri="{FF2B5EF4-FFF2-40B4-BE49-F238E27FC236}">
                    <a16:creationId xmlns:a16="http://schemas.microsoft.com/office/drawing/2014/main" id="{80B4BC4B-1673-47B2-AF38-5461F4A6ABD1}"/>
                  </a:ext>
                </a:extLst>
              </p:cNvPr>
              <p:cNvSpPr/>
              <p:nvPr/>
            </p:nvSpPr>
            <p:spPr>
              <a:xfrm rot="5400000">
                <a:off x="7670730" y="1342247"/>
                <a:ext cx="344296" cy="4724400"/>
              </a:xfrm>
              <a:prstGeom prst="leftBracket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vi-VN"/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1AEDC138-177C-4C92-BF64-18B8ED5F8F9A}"/>
                </a:ext>
              </a:extLst>
            </p:cNvPr>
            <p:cNvSpPr/>
            <p:nvPr/>
          </p:nvSpPr>
          <p:spPr>
            <a:xfrm>
              <a:off x="2882884" y="5739116"/>
              <a:ext cx="2514600" cy="457200"/>
            </a:xfrm>
            <a:prstGeom prst="roundRect">
              <a:avLst/>
            </a:prstGeom>
            <a:solidFill>
              <a:srgbClr val="058F0A"/>
            </a:solidFill>
            <a:ln>
              <a:solidFill>
                <a:srgbClr val="058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Internal Node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1977C0A-96F0-451A-BBF6-688A1087C1FE}"/>
                </a:ext>
              </a:extLst>
            </p:cNvPr>
            <p:cNvSpPr/>
            <p:nvPr/>
          </p:nvSpPr>
          <p:spPr>
            <a:xfrm>
              <a:off x="3206734" y="6854914"/>
              <a:ext cx="1866901" cy="457200"/>
            </a:xfrm>
            <a:prstGeom prst="roundRect">
              <a:avLst/>
            </a:prstGeom>
            <a:solidFill>
              <a:srgbClr val="058F0A"/>
            </a:solidFill>
            <a:ln>
              <a:solidFill>
                <a:srgbClr val="058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Leaf Node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7B8D46-DBCB-42F0-9DDE-44D8AD2E1A4D}"/>
                </a:ext>
              </a:extLst>
            </p:cNvPr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4140184" y="6196316"/>
              <a:ext cx="1" cy="65859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BC614D52-DE32-496E-8D90-FFFD9EFC6373}"/>
                </a:ext>
              </a:extLst>
            </p:cNvPr>
            <p:cNvSpPr/>
            <p:nvPr/>
          </p:nvSpPr>
          <p:spPr>
            <a:xfrm>
              <a:off x="6985784" y="5751717"/>
              <a:ext cx="1866901" cy="457200"/>
            </a:xfrm>
            <a:prstGeom prst="roundRect">
              <a:avLst/>
            </a:prstGeom>
            <a:solidFill>
              <a:srgbClr val="0466DA"/>
            </a:solidFill>
            <a:ln>
              <a:solidFill>
                <a:srgbClr val="046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Leaf Node</a:t>
              </a:r>
            </a:p>
          </p:txBody>
        </p:sp>
        <p:cxnSp>
          <p:nvCxnSpPr>
            <p:cNvPr id="61" name="Connector: Elbow 60">
              <a:extLst>
                <a:ext uri="{FF2B5EF4-FFF2-40B4-BE49-F238E27FC236}">
                  <a16:creationId xmlns:a16="http://schemas.microsoft.com/office/drawing/2014/main" id="{888D5CF9-0D0B-4C10-9462-B2F09EFC7601}"/>
                </a:ext>
              </a:extLst>
            </p:cNvPr>
            <p:cNvCxnSpPr>
              <a:cxnSpLocks/>
              <a:stCxn id="70" idx="3"/>
              <a:endCxn id="80" idx="0"/>
            </p:cNvCxnSpPr>
            <p:nvPr/>
          </p:nvCxnSpPr>
          <p:spPr>
            <a:xfrm>
              <a:off x="5397484" y="5967716"/>
              <a:ext cx="900512" cy="887198"/>
            </a:xfrm>
            <a:prstGeom prst="bentConnector2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85F8BE87-D10B-4946-9E82-4480F7766D58}"/>
                </a:ext>
              </a:extLst>
            </p:cNvPr>
            <p:cNvSpPr/>
            <p:nvPr/>
          </p:nvSpPr>
          <p:spPr>
            <a:xfrm>
              <a:off x="5364545" y="6854914"/>
              <a:ext cx="1866901" cy="457200"/>
            </a:xfrm>
            <a:prstGeom prst="roundRect">
              <a:avLst/>
            </a:prstGeom>
            <a:solidFill>
              <a:srgbClr val="0466DA"/>
            </a:solidFill>
            <a:ln>
              <a:solidFill>
                <a:srgbClr val="046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Leaf Node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F8D31BA1-695B-4C4B-B051-F946597F3B73}"/>
                </a:ext>
              </a:extLst>
            </p:cNvPr>
            <p:cNvSpPr/>
            <p:nvPr/>
          </p:nvSpPr>
          <p:spPr>
            <a:xfrm>
              <a:off x="9815501" y="5094793"/>
              <a:ext cx="1866901" cy="457200"/>
            </a:xfrm>
            <a:prstGeom prst="roundRect">
              <a:avLst/>
            </a:prstGeom>
            <a:solidFill>
              <a:srgbClr val="058F0A"/>
            </a:solidFill>
            <a:ln>
              <a:solidFill>
                <a:srgbClr val="058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Leaf Node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312C262-10B2-4363-B713-DD15F2911C3B}"/>
                </a:ext>
              </a:extLst>
            </p:cNvPr>
            <p:cNvCxnSpPr>
              <a:cxnSpLocks/>
              <a:stCxn id="63" idx="2"/>
              <a:endCxn id="82" idx="0"/>
            </p:cNvCxnSpPr>
            <p:nvPr/>
          </p:nvCxnSpPr>
          <p:spPr>
            <a:xfrm>
              <a:off x="10748951" y="4439091"/>
              <a:ext cx="1" cy="65570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27E0740E-794C-48EE-82D5-0C5971D0525F}"/>
                </a:ext>
              </a:extLst>
            </p:cNvPr>
            <p:cNvSpPr/>
            <p:nvPr/>
          </p:nvSpPr>
          <p:spPr>
            <a:xfrm>
              <a:off x="10210800" y="6694228"/>
              <a:ext cx="4319598" cy="879386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143F2BD0-2810-4E52-9F78-33FF18702465}"/>
                </a:ext>
              </a:extLst>
            </p:cNvPr>
            <p:cNvSpPr/>
            <p:nvPr/>
          </p:nvSpPr>
          <p:spPr>
            <a:xfrm>
              <a:off x="10396547" y="6916921"/>
              <a:ext cx="1866901" cy="457200"/>
            </a:xfrm>
            <a:prstGeom prst="roundRect">
              <a:avLst/>
            </a:prstGeom>
            <a:solidFill>
              <a:srgbClr val="058F0A"/>
            </a:solidFill>
            <a:ln>
              <a:solidFill>
                <a:srgbClr val="058F0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Class 1</a:t>
              </a:r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7C95E4CF-8312-49E7-BDCC-47332EF3020B}"/>
                </a:ext>
              </a:extLst>
            </p:cNvPr>
            <p:cNvSpPr/>
            <p:nvPr/>
          </p:nvSpPr>
          <p:spPr>
            <a:xfrm>
              <a:off x="12472998" y="6916921"/>
              <a:ext cx="1866901" cy="457200"/>
            </a:xfrm>
            <a:prstGeom prst="roundRect">
              <a:avLst/>
            </a:prstGeom>
            <a:solidFill>
              <a:srgbClr val="0466DA"/>
            </a:solidFill>
            <a:ln>
              <a:solidFill>
                <a:srgbClr val="0466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vi-VN" sz="2400">
                  <a:latin typeface="Faustina" panose="020B0604020202020204" charset="0"/>
                </a:rPr>
                <a:t>Class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00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62691" y="9105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96037" y="631811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249BA5-18DC-487B-9A89-F3C8B52DED59}"/>
              </a:ext>
            </a:extLst>
          </p:cNvPr>
          <p:cNvGrpSpPr/>
          <p:nvPr/>
        </p:nvGrpSpPr>
        <p:grpSpPr>
          <a:xfrm>
            <a:off x="862166" y="995506"/>
            <a:ext cx="9653434" cy="745012"/>
            <a:chOff x="862166" y="995506"/>
            <a:chExt cx="96534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81467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Các tiêu chí phân chia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03</a:t>
              </a:r>
            </a:p>
          </p:txBody>
        </p:sp>
      </p:grpSp>
      <p:sp>
        <p:nvSpPr>
          <p:cNvPr id="12" name="AutoShape 12"/>
          <p:cNvSpPr/>
          <p:nvPr/>
        </p:nvSpPr>
        <p:spPr>
          <a:xfrm rot="5379658">
            <a:off x="5924494" y="5522678"/>
            <a:ext cx="6439013" cy="0"/>
          </a:xfrm>
          <a:prstGeom prst="line">
            <a:avLst/>
          </a:prstGeom>
          <a:ln w="28575" cap="rnd">
            <a:solidFill>
              <a:srgbClr val="FE696E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95C25D-4634-46FB-8D3D-4E646E0722E9}"/>
              </a:ext>
            </a:extLst>
          </p:cNvPr>
          <p:cNvGrpSpPr/>
          <p:nvPr/>
        </p:nvGrpSpPr>
        <p:grpSpPr>
          <a:xfrm>
            <a:off x="9601207" y="2435472"/>
            <a:ext cx="7808397" cy="6101110"/>
            <a:chOff x="9601207" y="2435472"/>
            <a:chExt cx="7808397" cy="6101110"/>
          </a:xfrm>
        </p:grpSpPr>
        <p:grpSp>
          <p:nvGrpSpPr>
            <p:cNvPr id="13" name="Group 13"/>
            <p:cNvGrpSpPr/>
            <p:nvPr/>
          </p:nvGrpSpPr>
          <p:grpSpPr>
            <a:xfrm>
              <a:off x="9647085" y="2435472"/>
              <a:ext cx="7690419" cy="803028"/>
              <a:chOff x="0" y="0"/>
              <a:chExt cx="9368907" cy="107070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293751" y="0"/>
                <a:ext cx="9662668" cy="1070737"/>
              </a:xfrm>
              <a:custGeom>
                <a:avLst/>
                <a:gdLst/>
                <a:ahLst/>
                <a:cxnLst/>
                <a:rect l="l" t="t" r="r" b="b"/>
                <a:pathLst>
                  <a:path w="9662668" h="1070737">
                    <a:moveTo>
                      <a:pt x="363982" y="0"/>
                    </a:moveTo>
                    <a:lnTo>
                      <a:pt x="9003538" y="0"/>
                    </a:lnTo>
                    <a:cubicBezTo>
                      <a:pt x="9367520" y="0"/>
                      <a:pt x="9662668" y="239649"/>
                      <a:pt x="9662668" y="535305"/>
                    </a:cubicBezTo>
                    <a:cubicBezTo>
                      <a:pt x="9662668" y="677291"/>
                      <a:pt x="9593199" y="813435"/>
                      <a:pt x="9469628" y="913892"/>
                    </a:cubicBezTo>
                    <a:cubicBezTo>
                      <a:pt x="9346057" y="1014349"/>
                      <a:pt x="9178417" y="1070737"/>
                      <a:pt x="9003538" y="1070737"/>
                    </a:cubicBezTo>
                    <a:lnTo>
                      <a:pt x="363982" y="1070737"/>
                    </a:lnTo>
                    <a:cubicBezTo>
                      <a:pt x="0" y="1070737"/>
                      <a:pt x="1168273" y="763270"/>
                      <a:pt x="1168273" y="467614"/>
                    </a:cubicBezTo>
                    <a:lnTo>
                      <a:pt x="1170940" y="476123"/>
                    </a:lnTo>
                    <a:cubicBezTo>
                      <a:pt x="1171067" y="180467"/>
                      <a:pt x="0" y="0"/>
                      <a:pt x="363982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8C954">
                      <a:alpha val="100000"/>
                    </a:srgbClr>
                  </a:gs>
                  <a:gs pos="50000">
                    <a:srgbClr val="FE696E">
                      <a:alpha val="100000"/>
                    </a:srgbClr>
                  </a:gs>
                  <a:gs pos="100000">
                    <a:srgbClr val="F878C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15" name="TextBox 15"/>
            <p:cNvSpPr txBox="1"/>
            <p:nvPr/>
          </p:nvSpPr>
          <p:spPr>
            <a:xfrm>
              <a:off x="10440605" y="2630621"/>
              <a:ext cx="6671317" cy="4006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Variance Reduction (</a:t>
              </a:r>
              <a:r>
                <a:rPr lang="en-US" sz="2799" b="1" spc="83" err="1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Giảm</a:t>
              </a: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2799" b="1" spc="83" err="1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phương</a:t>
              </a: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2799" b="1" spc="83" err="1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sai</a:t>
              </a: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3F27CD-5855-4436-9C27-D81365071344}"/>
                    </a:ext>
                  </a:extLst>
                </p:cNvPr>
                <p:cNvSpPr txBox="1"/>
                <p:nvPr/>
              </p:nvSpPr>
              <p:spPr>
                <a:xfrm>
                  <a:off x="9601207" y="3394662"/>
                  <a:ext cx="7808397" cy="51419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Đánh giá chất lượng phân chia. 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Công thức tính: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endParaRPr lang="vi-V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austina" panose="020B0604020202020204" charset="0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Trong đó: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 là tỉ lệ của mẫu thuộc lớp i.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	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y</m:t>
                      </m:r>
                    </m:oMath>
                  </a14:m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 là giá trị trung bình của tất cả các mẫu trong D.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Variance Reduction được tính bằng cách so sánh phương sai trước và sau khi phân chia.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A3F27CD-5855-4436-9C27-D813650713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207" y="3394662"/>
                  <a:ext cx="7808397" cy="5141920"/>
                </a:xfrm>
                <a:prstGeom prst="rect">
                  <a:avLst/>
                </a:prstGeom>
                <a:blipFill>
                  <a:blip r:embed="rId10"/>
                  <a:stretch>
                    <a:fillRect l="-1171" r="-1717" b="-1779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B27B42-2BCA-4B23-938B-99720F173C8F}"/>
                    </a:ext>
                  </a:extLst>
                </p:cNvPr>
                <p:cNvSpPr txBox="1"/>
                <p:nvPr/>
              </p:nvSpPr>
              <p:spPr>
                <a:xfrm>
                  <a:off x="11734800" y="4686300"/>
                  <a:ext cx="4872693" cy="115474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𝑉𝑎𝑟</m:t>
                        </m:r>
                        <m:d>
                          <m:dPr>
                            <m:ctrlPr>
                              <a:rPr lang="vi-V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vi-VN" sz="2400" i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vi-V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vi-VN" sz="24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vi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den>
                        </m:f>
                        <m:r>
                          <a:rPr lang="vi-VN" sz="2400" i="0">
                            <a:latin typeface="Cambria Math" panose="02040503050406030204" pitchFamily="18" charset="0"/>
                          </a:rPr>
                          <m:t>×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vi-VN" sz="24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d>
                              <m:dPr>
                                <m:begChr m:val="|"/>
                                <m:endChr m:val="|"/>
                                <m:ctrlPr>
                                  <a:rPr lang="vi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sup>
                          <m:e>
                            <m:sSup>
                              <m:sSupPr>
                                <m:ctrlPr>
                                  <a:rPr lang="vi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vi-V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vi-V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vi-VN" sz="2400" i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vi-V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vi-VN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vi-VN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vi-VN" sz="240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F1B27B42-2BCA-4B23-938B-99720F173C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4800" y="4686300"/>
                  <a:ext cx="4872693" cy="11547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B1738F-D0ED-46D7-B28E-58E2C4ECD980}"/>
              </a:ext>
            </a:extLst>
          </p:cNvPr>
          <p:cNvGrpSpPr/>
          <p:nvPr/>
        </p:nvGrpSpPr>
        <p:grpSpPr>
          <a:xfrm>
            <a:off x="860254" y="2435472"/>
            <a:ext cx="7826545" cy="6839774"/>
            <a:chOff x="860254" y="2435472"/>
            <a:chExt cx="7826545" cy="6839774"/>
          </a:xfrm>
        </p:grpSpPr>
        <p:grpSp>
          <p:nvGrpSpPr>
            <p:cNvPr id="8" name="Group 8"/>
            <p:cNvGrpSpPr/>
            <p:nvPr/>
          </p:nvGrpSpPr>
          <p:grpSpPr>
            <a:xfrm>
              <a:off x="860254" y="2435472"/>
              <a:ext cx="5163091" cy="803028"/>
              <a:chOff x="0" y="0"/>
              <a:chExt cx="6884121" cy="1070704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-228727" y="0"/>
                <a:ext cx="7112762" cy="1070737"/>
              </a:xfrm>
              <a:custGeom>
                <a:avLst/>
                <a:gdLst/>
                <a:ahLst/>
                <a:cxnLst/>
                <a:rect l="l" t="t" r="r" b="b"/>
                <a:pathLst>
                  <a:path w="7112762" h="1070737">
                    <a:moveTo>
                      <a:pt x="267970" y="0"/>
                    </a:moveTo>
                    <a:lnTo>
                      <a:pt x="6627622" y="0"/>
                    </a:lnTo>
                    <a:cubicBezTo>
                      <a:pt x="6895592" y="0"/>
                      <a:pt x="7112762" y="239649"/>
                      <a:pt x="7112762" y="535305"/>
                    </a:cubicBezTo>
                    <a:cubicBezTo>
                      <a:pt x="7112762" y="677291"/>
                      <a:pt x="7061708" y="813435"/>
                      <a:pt x="6970649" y="913892"/>
                    </a:cubicBezTo>
                    <a:cubicBezTo>
                      <a:pt x="6879590" y="1014349"/>
                      <a:pt x="6756273" y="1070737"/>
                      <a:pt x="6627622" y="1070737"/>
                    </a:cubicBezTo>
                    <a:lnTo>
                      <a:pt x="267970" y="1070737"/>
                    </a:lnTo>
                    <a:cubicBezTo>
                      <a:pt x="0" y="1070737"/>
                      <a:pt x="1196594" y="831088"/>
                      <a:pt x="1196594" y="535432"/>
                    </a:cubicBezTo>
                    <a:lnTo>
                      <a:pt x="1192403" y="543941"/>
                    </a:lnTo>
                    <a:cubicBezTo>
                      <a:pt x="1192403" y="248158"/>
                      <a:pt x="0" y="0"/>
                      <a:pt x="26797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8C954">
                      <a:alpha val="100000"/>
                    </a:srgbClr>
                  </a:gs>
                  <a:gs pos="50000">
                    <a:srgbClr val="FE696E">
                      <a:alpha val="100000"/>
                    </a:srgbClr>
                  </a:gs>
                  <a:gs pos="100000">
                    <a:srgbClr val="F878CD">
                      <a:alpha val="100000"/>
                    </a:srgbClr>
                  </a:gs>
                </a:gsLst>
                <a:lin ang="0"/>
              </a:gra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1790436" y="2630621"/>
              <a:ext cx="4084319" cy="4095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Gini Index (</a:t>
              </a:r>
              <a:r>
                <a:rPr lang="en-US" sz="2799" b="1" spc="83" err="1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Chỉ</a:t>
              </a: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</a:t>
              </a:r>
              <a:r>
                <a:rPr lang="en-US" sz="2799" b="1" spc="83" err="1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số</a:t>
              </a:r>
              <a:r>
                <a:rPr lang="en-US" sz="2799" b="1" spc="83">
                  <a:solidFill>
                    <a:srgbClr val="FFFFFF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 Gini)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A82E448-FF4E-4355-87C1-3F18393B4139}"/>
                    </a:ext>
                  </a:extLst>
                </p:cNvPr>
                <p:cNvSpPr txBox="1"/>
                <p:nvPr/>
              </p:nvSpPr>
              <p:spPr>
                <a:xfrm>
                  <a:off x="878396" y="3394662"/>
                  <a:ext cx="7808403" cy="58805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Đánh giá mức độ không thuần nhất của một tập dữ liệu. 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Công thức tính:</a:t>
                  </a:r>
                </a:p>
                <a:p>
                  <a:pPr marL="342900" indent="-342900">
                    <a:lnSpc>
                      <a:spcPct val="200000"/>
                    </a:lnSpc>
                    <a:buFont typeface="Wingdings" panose="05000000000000000000" pitchFamily="2" charset="2"/>
                    <a:buChar char="§"/>
                  </a:pPr>
                  <a:endParaRPr lang="vi-V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austina" panose="020B0604020202020204" charset="0"/>
                  </a:endParaRP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Trong đó: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vi-VN" sz="24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vi-VN" sz="24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p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400" i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 là tỉ lệ của mẫu thuộc lớp iii.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	     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C</m:t>
                      </m:r>
                    </m:oMath>
                  </a14:m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 là tổng số lớp.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Gini Index = 0: Tập dữ liệu thuần nhất (chỉ chứa một lớp).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vi-VN" sz="240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Faustina" panose="020B0604020202020204" charset="0"/>
                    </a:rPr>
                    <a:t>Gini Index càng lớn: Tập dữ liệu càng không thuần nhất.</a:t>
                  </a:r>
                </a:p>
                <a:p>
                  <a:pPr>
                    <a:lnSpc>
                      <a:spcPct val="200000"/>
                    </a:lnSpc>
                  </a:pPr>
                  <a:endParaRPr lang="vi-VN"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Faustina" panose="020B060402020202020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4A82E448-FF4E-4355-87C1-3F18393B41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396" y="3394662"/>
                  <a:ext cx="7808403" cy="5880584"/>
                </a:xfrm>
                <a:prstGeom prst="rect">
                  <a:avLst/>
                </a:prstGeom>
                <a:blipFill>
                  <a:blip r:embed="rId12"/>
                  <a:stretch>
                    <a:fillRect l="-1171"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7AA406-9EE6-4202-9808-AF747BD768B9}"/>
                    </a:ext>
                  </a:extLst>
                </p:cNvPr>
                <p:cNvSpPr txBox="1"/>
                <p:nvPr/>
              </p:nvSpPr>
              <p:spPr>
                <a:xfrm>
                  <a:off x="3429000" y="4697200"/>
                  <a:ext cx="3200400" cy="113293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vi-VN" sz="2400" i="1" smtClean="0">
                            <a:latin typeface="Cambria Math" panose="02040503050406030204" pitchFamily="18" charset="0"/>
                          </a:rPr>
                          <m:t>𝐺𝑖𝑛𝑖</m:t>
                        </m:r>
                        <m:d>
                          <m:dPr>
                            <m:ctrlPr>
                              <a:rPr lang="vi-VN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vi-VN" sz="2400" i="0">
                            <a:latin typeface="Cambria Math" panose="02040503050406030204" pitchFamily="18" charset="0"/>
                          </a:rPr>
                          <m:t>=1−</m:t>
                        </m:r>
                        <m:nary>
                          <m:naryPr>
                            <m:chr m:val="∑"/>
                            <m:limLoc m:val="undOvr"/>
                            <m:ctrlPr>
                              <a:rPr lang="vi-V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vi-VN" sz="2400" i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vi-VN" sz="24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vi-VN" sz="24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vi-V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vi-VN" sz="24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vi-VN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77AA406-9EE6-4202-9808-AF747BD768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4697200"/>
                  <a:ext cx="3200400" cy="113293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vi-VN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62200" y="8305266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459200" y="800100"/>
            <a:ext cx="1422260" cy="1422260"/>
          </a:xfrm>
          <a:custGeom>
            <a:avLst/>
            <a:gdLst/>
            <a:ahLst/>
            <a:cxnLst/>
            <a:rect l="l" t="t" r="r" b="b"/>
            <a:pathLst>
              <a:path w="1422260" h="1422260">
                <a:moveTo>
                  <a:pt x="0" y="0"/>
                </a:moveTo>
                <a:lnTo>
                  <a:pt x="1422260" y="0"/>
                </a:lnTo>
                <a:lnTo>
                  <a:pt x="1422260" y="1422260"/>
                </a:lnTo>
                <a:lnTo>
                  <a:pt x="0" y="14222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01600" y="-2247900"/>
            <a:ext cx="3482175" cy="3482175"/>
          </a:xfrm>
          <a:custGeom>
            <a:avLst/>
            <a:gdLst/>
            <a:ahLst/>
            <a:cxnLst/>
            <a:rect l="l" t="t" r="r" b="b"/>
            <a:pathLst>
              <a:path w="3482175" h="3482175">
                <a:moveTo>
                  <a:pt x="0" y="0"/>
                </a:moveTo>
                <a:lnTo>
                  <a:pt x="3482175" y="0"/>
                </a:lnTo>
                <a:lnTo>
                  <a:pt x="3482175" y="3482175"/>
                </a:lnTo>
                <a:lnTo>
                  <a:pt x="0" y="34821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1DF2DED-FFBA-4704-99C1-94C64E3EFF36}"/>
              </a:ext>
            </a:extLst>
          </p:cNvPr>
          <p:cNvGrpSpPr/>
          <p:nvPr/>
        </p:nvGrpSpPr>
        <p:grpSpPr>
          <a:xfrm>
            <a:off x="862166" y="995506"/>
            <a:ext cx="11939434" cy="745012"/>
            <a:chOff x="862166" y="995506"/>
            <a:chExt cx="11939434" cy="745012"/>
          </a:xfrm>
        </p:grpSpPr>
        <p:sp>
          <p:nvSpPr>
            <p:cNvPr id="5" name="TextBox 5"/>
            <p:cNvSpPr txBox="1"/>
            <p:nvPr/>
          </p:nvSpPr>
          <p:spPr>
            <a:xfrm>
              <a:off x="2368853" y="1018818"/>
              <a:ext cx="10432747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280"/>
                </a:lnSpc>
              </a:pPr>
              <a:r>
                <a:rPr lang="en-US" sz="4400" b="1" spc="131">
                  <a:solidFill>
                    <a:srgbClr val="000000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Thuật toán CART dùng cho phân loại</a:t>
              </a:r>
            </a:p>
          </p:txBody>
        </p:sp>
        <p:sp>
          <p:nvSpPr>
            <p:cNvPr id="6" name="Freeform 6"/>
            <p:cNvSpPr/>
            <p:nvPr/>
          </p:nvSpPr>
          <p:spPr>
            <a:xfrm>
              <a:off x="862166" y="995506"/>
              <a:ext cx="1163499" cy="745012"/>
            </a:xfrm>
            <a:custGeom>
              <a:avLst/>
              <a:gdLst/>
              <a:ahLst/>
              <a:cxnLst/>
              <a:rect l="l" t="t" r="r" b="b"/>
              <a:pathLst>
                <a:path w="1163499" h="745012">
                  <a:moveTo>
                    <a:pt x="0" y="0"/>
                  </a:moveTo>
                  <a:lnTo>
                    <a:pt x="1163499" y="0"/>
                  </a:lnTo>
                  <a:lnTo>
                    <a:pt x="1163499" y="745012"/>
                  </a:lnTo>
                  <a:lnTo>
                    <a:pt x="0" y="7450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468" r="-1468"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878397" y="1018818"/>
              <a:ext cx="1147268" cy="666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80"/>
                </a:lnSpc>
              </a:pPr>
              <a:r>
                <a:rPr lang="en-US" sz="4400" b="1" spc="131">
                  <a:solidFill>
                    <a:srgbClr val="F8F8F8"/>
                  </a:solidFill>
                  <a:latin typeface="Faustina Bold"/>
                  <a:ea typeface="Faustina Bold"/>
                  <a:cs typeface="Faustina Bold"/>
                  <a:sym typeface="Faustina Bold"/>
                </a:rPr>
                <a:t>04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69836" y="2097528"/>
            <a:ext cx="16403764" cy="73155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Nguyên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lý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: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Chia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nhỏ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dữ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liệu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huấn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luyện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thành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các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tập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con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nhỏ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hơn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dựa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trên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chí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giảm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không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thuần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</a:t>
            </a:r>
            <a:r>
              <a:rPr lang="en-US" sz="2400" spc="72" err="1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nhất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(impurity).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Mục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</a:t>
            </a:r>
            <a:r>
              <a:rPr lang="en-US" sz="2400" b="1" spc="72" err="1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tiêu</a:t>
            </a: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: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Giảm thiểu độ không thuần nhất trong từng tập con. 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Gini Impurity:</a:t>
            </a:r>
            <a:r>
              <a:rPr lang="vi-VN" sz="2400" b="1" spc="72">
                <a:solidFill>
                  <a:srgbClr val="000000"/>
                </a:solidFill>
                <a:latin typeface="Faustina Bold"/>
                <a:ea typeface="Faustina Bold"/>
                <a:cs typeface="Faustina Bold"/>
                <a:sym typeface="Faustina Bold"/>
              </a:rPr>
              <a:t>    + 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Đo lường xác suất phân loại sai một điểm dữ liệu ngẫu nhiên trong một tập con.</a:t>
            </a:r>
          </a:p>
          <a:p>
            <a:pPr marL="601980" lvl="2" algn="just">
              <a:lnSpc>
                <a:spcPts val="5759"/>
              </a:lnSpc>
            </a:pP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			+ Gini impurity càng thấp </a:t>
            </a:r>
            <a:r>
              <a:rPr lang="vi-VN" sz="2400"/>
              <a:t>→</a:t>
            </a:r>
            <a:r>
              <a:rPr lang="vi-VN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 Tập con càng thuần nhấ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t.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Tiêu chí chia tách: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+ CART đánh giá tất cả các khả năng chia tách dữ liệu tại mỗi nút.</a:t>
            </a:r>
          </a:p>
          <a:p>
            <a:pPr marL="144780" lvl="1" algn="just">
              <a:lnSpc>
                <a:spcPts val="5759"/>
              </a:lnSpc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		                 + Chọn cách chia giảm Gini impurity nhiều nhất cho các tập con</a:t>
            </a:r>
          </a:p>
          <a:p>
            <a:pPr marL="487680" lvl="1" indent="-342900" algn="just">
              <a:lnSpc>
                <a:spcPts val="5759"/>
              </a:lnSpc>
              <a:buFont typeface="Wingdings" panose="05000000000000000000" pitchFamily="2" charset="2"/>
              <a:buChar char="§"/>
            </a:pPr>
            <a:r>
              <a:rPr lang="en-US" sz="2400" b="1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Quy trình: </a:t>
            </a: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Lặp lại quá trình chia tách cho đến khi đạt tiêu chí dừng:</a:t>
            </a:r>
          </a:p>
          <a:p>
            <a:pPr marL="1402080" lvl="3" indent="-342900" algn="just">
              <a:lnSpc>
                <a:spcPts val="5759"/>
              </a:lnSpc>
              <a:buFont typeface="Courier New" panose="02070309020205020404" pitchFamily="49" charset="0"/>
              <a:buChar char="o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Độ sâu cây đạt giới hạn.</a:t>
            </a:r>
          </a:p>
          <a:p>
            <a:pPr marL="1402080" lvl="3" indent="-342900" algn="just">
              <a:lnSpc>
                <a:spcPts val="5759"/>
              </a:lnSpc>
              <a:buFont typeface="Courier New" panose="02070309020205020404" pitchFamily="49" charset="0"/>
              <a:buChar char="o"/>
            </a:pPr>
            <a:r>
              <a:rPr lang="en-US" sz="2400" spc="72">
                <a:solidFill>
                  <a:srgbClr val="000000"/>
                </a:solidFill>
                <a:latin typeface="Faustina"/>
                <a:ea typeface="Faustina"/>
                <a:cs typeface="Faustina"/>
                <a:sym typeface="Faustina"/>
              </a:rPr>
              <a:t>Không còn khả năng giảm thêm Gini impurity.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1519</Words>
  <Application>Microsoft Office PowerPoint</Application>
  <PresentationFormat>Custom</PresentationFormat>
  <Paragraphs>266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Faustina Bold</vt:lpstr>
      <vt:lpstr>Courier New</vt:lpstr>
      <vt:lpstr>Sigmar One</vt:lpstr>
      <vt:lpstr>Cambria Math</vt:lpstr>
      <vt:lpstr>Faustina</vt:lpstr>
      <vt:lpstr>Arial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N05.pptx</dc:title>
  <cp:lastModifiedBy>My Đinh Phương</cp:lastModifiedBy>
  <cp:revision>53</cp:revision>
  <dcterms:created xsi:type="dcterms:W3CDTF">2006-08-16T00:00:00Z</dcterms:created>
  <dcterms:modified xsi:type="dcterms:W3CDTF">2024-12-14T15:58:08Z</dcterms:modified>
  <dc:identifier>DAGZFeI86V8</dc:identifier>
</cp:coreProperties>
</file>